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1F85-DACC-4F89-BC69-9D38444DD47C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47414-1E5B-493C-BBDD-A702E26B9D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7414-1E5B-493C-BBDD-A702E26B9D3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3F77-892B-4100-9F42-E7BC90FB8E0D}" type="datetimeFigureOut">
              <a:rPr lang="en-US" smtClean="0"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7E4C-7D34-40B5-B81D-62D4E4EC31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Allegro BT" pitchFamily="82" charset="0"/>
              </a:rPr>
              <a:t>About Seminars</a:t>
            </a:r>
            <a:endParaRPr lang="en-US" sz="6600" dirty="0">
              <a:solidFill>
                <a:srgbClr val="7030A0"/>
              </a:solidFill>
              <a:latin typeface="Allegro BT" pitchFamily="82" charset="0"/>
            </a:endParaRPr>
          </a:p>
        </p:txBody>
      </p:sp>
      <p:pic>
        <p:nvPicPr>
          <p:cNvPr id="5" name="Content Placeholder 4" descr="retailSemin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752600"/>
            <a:ext cx="7315200" cy="4800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</a:t>
            </a:r>
            <a:r>
              <a:rPr lang="en-US" sz="2700" dirty="0" smtClean="0">
                <a:latin typeface="Benguiat Bk BT" pitchFamily="18" charset="0"/>
              </a:rPr>
              <a:t>“Seminar”</a:t>
            </a:r>
          </a:p>
        </p:txBody>
      </p:sp>
      <p:pic>
        <p:nvPicPr>
          <p:cNvPr id="7" name="Picture Placeholder 6" descr="DeerDelightBackForty2%20copy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7315200" cy="4648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5334000"/>
            <a:ext cx="7315200" cy="152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5C2A"/>
                </a:solidFill>
              </a:rPr>
              <a:t>The word “seminar” is the origin of the words “seminal”, “seminarian</a:t>
            </a:r>
            <a:r>
              <a:rPr lang="en-US" sz="2400" i="1" dirty="0" smtClean="0">
                <a:solidFill>
                  <a:srgbClr val="005C2A"/>
                </a:solidFill>
              </a:rPr>
              <a:t>” </a:t>
            </a:r>
            <a:r>
              <a:rPr lang="en-US" sz="2400" dirty="0" smtClean="0">
                <a:solidFill>
                  <a:srgbClr val="005C2A"/>
                </a:solidFill>
              </a:rPr>
              <a:t>and “seminary. </a:t>
            </a:r>
          </a:p>
          <a:p>
            <a:r>
              <a:rPr lang="en-US" sz="2400" dirty="0" smtClean="0">
                <a:solidFill>
                  <a:srgbClr val="005C2A"/>
                </a:solidFill>
              </a:rPr>
              <a:t>They all </a:t>
            </a:r>
            <a:r>
              <a:rPr lang="en-US" sz="2400" dirty="0" smtClean="0">
                <a:solidFill>
                  <a:srgbClr val="005C2A"/>
                </a:solidFill>
              </a:rPr>
              <a:t>derive from the Latin </a:t>
            </a:r>
            <a:r>
              <a:rPr lang="en-US" sz="2400" i="1" dirty="0" smtClean="0">
                <a:solidFill>
                  <a:srgbClr val="005C2A"/>
                </a:solidFill>
              </a:rPr>
              <a:t>“</a:t>
            </a:r>
            <a:r>
              <a:rPr lang="en-US" sz="2400" i="1" dirty="0" err="1" smtClean="0">
                <a:solidFill>
                  <a:srgbClr val="005C2A"/>
                </a:solidFill>
              </a:rPr>
              <a:t>seminarium</a:t>
            </a:r>
            <a:r>
              <a:rPr lang="en-US" sz="2400" i="1" dirty="0" smtClean="0">
                <a:solidFill>
                  <a:srgbClr val="005C2A"/>
                </a:solidFill>
              </a:rPr>
              <a:t>” – a garden seed plot or nursery.</a:t>
            </a:r>
            <a:endParaRPr lang="en-US" sz="2400" dirty="0">
              <a:solidFill>
                <a:srgbClr val="005C2A"/>
              </a:solidFill>
            </a:endParaRP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a Seminar </a:t>
            </a:r>
            <a:r>
              <a:rPr lang="en-US" dirty="0" smtClean="0">
                <a:solidFill>
                  <a:srgbClr val="00B050"/>
                </a:solidFill>
                <a:latin typeface="Futura Md BT" pitchFamily="34" charset="0"/>
              </a:rPr>
              <a:t>Is</a:t>
            </a:r>
            <a:r>
              <a:rPr lang="en-US" dirty="0" smtClean="0"/>
              <a:t> and Is 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Not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</a:t>
            </a:r>
            <a:r>
              <a:rPr lang="en-US" sz="2000" dirty="0" smtClean="0"/>
              <a:t> a lecture class: </a:t>
            </a:r>
          </a:p>
          <a:p>
            <a:r>
              <a:rPr lang="en-US" sz="2000" i="1" dirty="0" smtClean="0"/>
              <a:t>I shall be trying to plant</a:t>
            </a:r>
            <a:r>
              <a:rPr lang="en-US" sz="2000" i="1" dirty="0" smtClean="0"/>
              <a:t> the seeds of ideas into your minds</a:t>
            </a:r>
            <a:endParaRPr lang="en-US" sz="2000" dirty="0"/>
          </a:p>
        </p:txBody>
      </p:sp>
      <p:pic>
        <p:nvPicPr>
          <p:cNvPr id="7" name="Content Placeholder 6" descr="DeerDelightBackForty2%20cop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4495800" cy="2971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129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</a:t>
            </a:r>
            <a:r>
              <a:rPr lang="en-US" sz="2000" dirty="0" smtClean="0"/>
              <a:t> a lecture class: </a:t>
            </a:r>
            <a:r>
              <a:rPr lang="en-US" sz="2000" i="1" dirty="0" smtClean="0"/>
              <a:t> </a:t>
            </a:r>
          </a:p>
          <a:p>
            <a:r>
              <a:rPr lang="en-US" sz="2000" i="1" dirty="0" smtClean="0"/>
              <a:t>M</a:t>
            </a:r>
            <a:r>
              <a:rPr lang="en-US" sz="2000" i="1" dirty="0" smtClean="0"/>
              <a:t>uch of the responsibility for learning falls upon you, the students.</a:t>
            </a:r>
            <a:endParaRPr lang="en-US" sz="2000" dirty="0"/>
          </a:p>
        </p:txBody>
      </p:sp>
      <p:pic>
        <p:nvPicPr>
          <p:cNvPr id="8" name="Content Placeholder 7" descr="imagesCA9XA1G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124200"/>
            <a:ext cx="3733799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Seminar </a:t>
            </a:r>
            <a:r>
              <a:rPr lang="en-US" dirty="0" smtClean="0">
                <a:solidFill>
                  <a:srgbClr val="00B050"/>
                </a:solidFill>
              </a:rPr>
              <a:t>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Self-generating – we teach 				ourselves;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Communal – we learn together;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Participatory – we engage, not 			sit back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Fun! – high level play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163762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Benguiat Bk BT" pitchFamily="18" charset="0"/>
              </a:rPr>
              <a:t>All things organic,</a:t>
            </a:r>
            <a:br>
              <a:rPr lang="en-US" sz="3600" i="1" dirty="0" smtClean="0">
                <a:latin typeface="Benguiat Bk BT" pitchFamily="18" charset="0"/>
              </a:rPr>
            </a:br>
            <a:r>
              <a:rPr lang="en-US" sz="3600" i="1" dirty="0" smtClean="0">
                <a:latin typeface="Benguiat Bk BT" pitchFamily="18" charset="0"/>
              </a:rPr>
              <a:t>both young plants &amp; young scholars, grow in two ways:</a:t>
            </a:r>
            <a:endParaRPr lang="en-US" sz="3600" dirty="0">
              <a:latin typeface="Benguiat Bk BT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4040188" cy="639762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omic Sans MS" pitchFamily="66" charset="0"/>
              </a:rPr>
              <a:t>The TLC of a gardener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Content Placeholder 8" descr="DeerDelightBackForty2%20cop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200400"/>
            <a:ext cx="4040188" cy="3200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2438400"/>
            <a:ext cx="4041775" cy="639762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omic Sans MS" pitchFamily="66" charset="0"/>
              </a:rPr>
              <a:t>Growing on their own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Content Placeholder 9" descr="untitled.bmp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200400"/>
            <a:ext cx="4041775" cy="32004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A Seminar Is about Our Growth </a:t>
            </a:r>
            <a:br>
              <a:rPr lang="en-US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in Learning in Common </a:t>
            </a:r>
            <a:endParaRPr lang="en-US" dirty="0">
              <a:solidFill>
                <a:srgbClr val="002060"/>
              </a:solidFill>
              <a:latin typeface="Impact" pitchFamily="34" charset="0"/>
            </a:endParaRPr>
          </a:p>
        </p:txBody>
      </p:sp>
      <p:pic>
        <p:nvPicPr>
          <p:cNvPr id="8" name="Content Placeholder 7" descr="Redwoods_in_the_mist_Wallpaper_jyya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7924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116</Words>
  <Application>Microsoft Office PowerPoint</Application>
  <PresentationFormat>On-screen Show (4:3)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About Seminars</vt:lpstr>
      <vt:lpstr>                                            “Seminar”</vt:lpstr>
      <vt:lpstr>What a Seminar Is and Is Not….</vt:lpstr>
      <vt:lpstr>A Seminar IS</vt:lpstr>
      <vt:lpstr>All things organic, both young plants &amp; young scholars, grow in two ways:</vt:lpstr>
      <vt:lpstr>A Seminar Is about Our Growth  in Learning in Common 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practice, this also means that presentations of material will fall on you the students, and not upon me. I shall guide things and do a fair amount of explanation in the first week. But, after that you will be doing most of the talking.</dc:title>
  <dc:creator>Ivan Strenski</dc:creator>
  <cp:lastModifiedBy>Ivan Strenski</cp:lastModifiedBy>
  <cp:revision>9</cp:revision>
  <dcterms:created xsi:type="dcterms:W3CDTF">2011-04-04T17:47:17Z</dcterms:created>
  <dcterms:modified xsi:type="dcterms:W3CDTF">2011-04-04T21:36:34Z</dcterms:modified>
</cp:coreProperties>
</file>