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410" autoAdjust="0"/>
  </p:normalViewPr>
  <p:slideViewPr>
    <p:cSldViewPr>
      <p:cViewPr varScale="1">
        <p:scale>
          <a:sx n="42" d="100"/>
          <a:sy n="42" d="100"/>
        </p:scale>
        <p:origin x="-9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3276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DFADE-27F0-4EB6-A3DB-CCC6182DDF96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DF1EC-D923-4BFF-A46A-080FA7C53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DF1EC-D923-4BFF-A46A-080FA7C531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E6748-5265-4223-924D-3B14FF8E1105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E9A08-42B8-439A-BA5F-BFD0BFC3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Behaviorism </a:t>
            </a:r>
            <a:br>
              <a:rPr lang="en-US" smtClean="0"/>
            </a:br>
            <a:r>
              <a:rPr lang="en-US" smtClean="0"/>
              <a:t>and </a:t>
            </a:r>
            <a:br>
              <a:rPr lang="en-US" smtClean="0"/>
            </a:br>
            <a:r>
              <a:rPr lang="en-US" smtClean="0"/>
              <a:t>Its Discontents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TTTT</a:t>
            </a:r>
          </a:p>
          <a:p>
            <a:endParaRPr lang="en-US" smtClean="0"/>
          </a:p>
          <a:p>
            <a:r>
              <a:rPr lang="en-US" smtClean="0"/>
              <a:t>Real or Imagined?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676400"/>
            <a:ext cx="716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latin typeface="London Tube" pitchFamily="2" charset="0"/>
              </a:rPr>
              <a:t>Only hardcore Behaviorism  		merits the name</a:t>
            </a:r>
            <a:endParaRPr lang="en-US" sz="2400" dirty="0">
              <a:latin typeface="London Tube" pitchFamily="2" charset="0"/>
            </a:endParaRPr>
          </a:p>
          <a:p>
            <a:r>
              <a:rPr lang="en-US" sz="2400" dirty="0" smtClean="0">
                <a:latin typeface="London Tube" pitchFamily="2" charset="0"/>
              </a:rPr>
              <a:t>a. Hardcore Behaviorism</a:t>
            </a:r>
          </a:p>
          <a:p>
            <a:pPr lvl="1"/>
            <a:r>
              <a:rPr lang="en-US" sz="2400" dirty="0" smtClean="0">
                <a:latin typeface="London Tube" pitchFamily="2" charset="0"/>
              </a:rPr>
              <a:t>A method of social research in which only “observables” of human behavior are </a:t>
            </a:r>
            <a:r>
              <a:rPr lang="en-US" sz="2400" i="1" dirty="0" smtClean="0">
                <a:latin typeface="London Tube" pitchFamily="2" charset="0"/>
              </a:rPr>
              <a:t>data;</a:t>
            </a:r>
          </a:p>
          <a:p>
            <a:pPr lvl="1"/>
            <a:endParaRPr lang="en-US" sz="2400" dirty="0" smtClean="0">
              <a:latin typeface="London Tube" pitchFamily="2" charset="0"/>
            </a:endParaRPr>
          </a:p>
          <a:p>
            <a:pPr lvl="1"/>
            <a:r>
              <a:rPr lang="en-US" sz="2400" dirty="0" smtClean="0">
                <a:latin typeface="London Tube" pitchFamily="2" charset="0"/>
              </a:rPr>
              <a:t>Typically observables are analyzed into causal chains of </a:t>
            </a:r>
            <a:r>
              <a:rPr lang="en-US" sz="2400" i="1" dirty="0" smtClean="0">
                <a:latin typeface="London Tube" pitchFamily="2" charset="0"/>
              </a:rPr>
              <a:t>stimuli</a:t>
            </a:r>
            <a:r>
              <a:rPr lang="en-US" sz="2400" dirty="0" smtClean="0">
                <a:latin typeface="London Tube" pitchFamily="2" charset="0"/>
              </a:rPr>
              <a:t> and </a:t>
            </a:r>
            <a:r>
              <a:rPr lang="en-US" sz="2400" i="1" dirty="0" smtClean="0">
                <a:latin typeface="London Tube" pitchFamily="2" charset="0"/>
              </a:rPr>
              <a:t>responses</a:t>
            </a:r>
            <a:r>
              <a:rPr lang="en-US" sz="2400" dirty="0" smtClean="0">
                <a:latin typeface="London Tube" pitchFamily="2" charset="0"/>
              </a:rPr>
              <a:t> –  “S-R” strings – </a:t>
            </a:r>
            <a:r>
              <a:rPr lang="en-US" sz="2400" i="1" dirty="0" smtClean="0">
                <a:latin typeface="London Tube" pitchFamily="2" charset="0"/>
              </a:rPr>
              <a:t>unmediated</a:t>
            </a:r>
            <a:r>
              <a:rPr lang="en-US" sz="2400" dirty="0" smtClean="0">
                <a:latin typeface="London Tube" pitchFamily="2" charset="0"/>
              </a:rPr>
              <a:t> by subjective or mental states;</a:t>
            </a:r>
          </a:p>
          <a:p>
            <a:pPr lvl="1"/>
            <a:endParaRPr lang="en-US" sz="2400" dirty="0" smtClean="0">
              <a:latin typeface="London Tube" pitchFamily="2" charset="0"/>
            </a:endParaRPr>
          </a:p>
          <a:p>
            <a:pPr lvl="1"/>
            <a:r>
              <a:rPr lang="en-US" sz="2400" dirty="0" smtClean="0">
                <a:latin typeface="London Tube" pitchFamily="2" charset="0"/>
              </a:rPr>
              <a:t>Hardcore Behaviorism sees mental states as unobservable, &amp; therefore not</a:t>
            </a:r>
            <a:r>
              <a:rPr lang="en-US" sz="2400" i="1" dirty="0" smtClean="0">
                <a:latin typeface="London Tube" pitchFamily="2" charset="0"/>
              </a:rPr>
              <a:t> data.</a:t>
            </a:r>
            <a:endParaRPr lang="en-US" sz="2400" dirty="0">
              <a:latin typeface="London Tube" pitchFamily="2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“Behaviorism”?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London Tube" pitchFamily="2" charset="0"/>
              </a:rPr>
              <a:t>b</a:t>
            </a:r>
            <a:r>
              <a:rPr lang="en-US" sz="2800" dirty="0" smtClean="0">
                <a:latin typeface="London Tube" pitchFamily="2" charset="0"/>
              </a:rPr>
              <a:t>. </a:t>
            </a:r>
            <a:r>
              <a:rPr lang="en-US" sz="3200" i="1" dirty="0" smtClean="0">
                <a:latin typeface="London Tube" pitchFamily="2" charset="0"/>
              </a:rPr>
              <a:t>Empiricism</a:t>
            </a:r>
            <a:r>
              <a:rPr lang="en-US" sz="3200" dirty="0" smtClean="0">
                <a:latin typeface="London Tube" pitchFamily="2" charset="0"/>
              </a:rPr>
              <a:t>, Behaviorism’s Elder Sister</a:t>
            </a:r>
            <a:endParaRPr lang="en-US" sz="3200" dirty="0">
              <a:latin typeface="London Tub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Data = observables, experience-</a:t>
            </a:r>
            <a:r>
              <a:rPr lang="en-US" sz="2800" dirty="0" err="1" smtClean="0">
                <a:latin typeface="London Tube" pitchFamily="2" charset="0"/>
              </a:rPr>
              <a:t>ables</a:t>
            </a:r>
            <a:r>
              <a:rPr lang="en-US" sz="2800" dirty="0" smtClean="0">
                <a:latin typeface="London Tube" pitchFamily="2" charset="0"/>
              </a:rPr>
              <a:t>; , but also what subjects say;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Data dictate the questions to be put to the data;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Theory  is </a:t>
            </a:r>
            <a:r>
              <a:rPr lang="en-US" sz="2800" i="1" dirty="0" smtClean="0">
                <a:latin typeface="London Tube" pitchFamily="2" charset="0"/>
              </a:rPr>
              <a:t>induced </a:t>
            </a:r>
            <a:r>
              <a:rPr lang="en-US" sz="2800" dirty="0" smtClean="0">
                <a:latin typeface="London Tube" pitchFamily="2" charset="0"/>
              </a:rPr>
              <a:t> from data as empirical generalization,  using statistical methods;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Categories taken “off the shelf”;  tending to favor  proceeding  with “</a:t>
            </a:r>
            <a:r>
              <a:rPr lang="en-US" sz="2800" dirty="0" err="1" smtClean="0">
                <a:latin typeface="London Tube" pitchFamily="2" charset="0"/>
              </a:rPr>
              <a:t>reportive</a:t>
            </a:r>
            <a:r>
              <a:rPr lang="en-US" sz="2800" dirty="0" smtClean="0">
                <a:latin typeface="London Tube" pitchFamily="2" charset="0"/>
              </a:rPr>
              <a:t>’  definitions;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Doctrines  of  “The Immaculate Perception” and “Original Innocence”;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Meaning for actors has low importance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London Tub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1023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sz="4000" dirty="0" smtClean="0"/>
              <a:t>Eileen Barker is NO behaviorist ….</a:t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Placeholder 4" descr="P726018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042" b="6042"/>
          <a:stretch>
            <a:fillRect/>
          </a:stretch>
        </p:blipFill>
        <p:spPr>
          <a:xfrm>
            <a:off x="1792288" y="612775"/>
            <a:ext cx="5486400" cy="28924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9077" y="5364548"/>
            <a:ext cx="5542879" cy="1248735"/>
          </a:xfrm>
        </p:spPr>
        <p:txBody>
          <a:bodyPr>
            <a:noAutofit/>
          </a:bodyPr>
          <a:lstStyle/>
          <a:p>
            <a:r>
              <a:rPr lang="en-US" sz="3200" dirty="0" smtClean="0"/>
              <a:t>She’s an ‘empiricist,’ although  a delightfully naughty one.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P724009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457200"/>
            <a:ext cx="34290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London Tube" pitchFamily="2" charset="0"/>
                <a:cs typeface="Khmer UI" pitchFamily="34" charset="0"/>
              </a:rPr>
              <a:t>	</a:t>
            </a:r>
            <a:endParaRPr lang="en-US" sz="3200" dirty="0">
              <a:latin typeface="London Tube" pitchFamily="2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10239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London Tube" pitchFamily="2" charset="0"/>
              </a:rPr>
              <a:t>But, Robert A. </a:t>
            </a:r>
            <a:r>
              <a:rPr lang="en-US" sz="4000" dirty="0" err="1" smtClean="0">
                <a:latin typeface="London Tube" pitchFamily="2" charset="0"/>
              </a:rPr>
              <a:t>Pape</a:t>
            </a:r>
            <a:r>
              <a:rPr lang="en-US" sz="4000" dirty="0" smtClean="0">
                <a:latin typeface="London Tube" pitchFamily="2" charset="0"/>
              </a:rPr>
              <a:t> </a:t>
            </a:r>
            <a:br>
              <a:rPr lang="en-US" sz="4000" dirty="0" smtClean="0">
                <a:latin typeface="London Tube" pitchFamily="2" charset="0"/>
              </a:rPr>
            </a:br>
            <a:r>
              <a:rPr lang="en-US" sz="4000" dirty="0" smtClean="0">
                <a:latin typeface="London Tube" pitchFamily="2" charset="0"/>
              </a:rPr>
              <a:t>is a hardcore behaviorist</a:t>
            </a:r>
            <a:endParaRPr lang="en-US" sz="4000" dirty="0">
              <a:latin typeface="London Tub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111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Behaviorism  and  Its Discontents</vt:lpstr>
      <vt:lpstr>Slide 2</vt:lpstr>
      <vt:lpstr>b. Empiricism, Behaviorism’s Elder Sister</vt:lpstr>
      <vt:lpstr>         Eileen Barker is NO behaviorist ….  </vt:lpstr>
      <vt:lpstr>But, Robert A. Pape  is a hardcore behaviorist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“Behaviorism” and Its Discontents</dc:title>
  <dc:creator>User</dc:creator>
  <cp:lastModifiedBy>User</cp:lastModifiedBy>
  <cp:revision>36</cp:revision>
  <dcterms:created xsi:type="dcterms:W3CDTF">2010-07-29T14:43:58Z</dcterms:created>
  <dcterms:modified xsi:type="dcterms:W3CDTF">2010-08-06T00:33:52Z</dcterms:modified>
</cp:coreProperties>
</file>