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7" r:id="rId4"/>
    <p:sldId id="260" r:id="rId5"/>
    <p:sldId id="263" r:id="rId6"/>
    <p:sldId id="261" r:id="rId7"/>
    <p:sldId id="262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D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E5550-1FEF-4FC9-A962-9D61766AAC79}" type="datetimeFigureOut">
              <a:rPr lang="en-US" smtClean="0"/>
              <a:pPr/>
              <a:t>05-Apr-11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94640-E35E-4D6A-A364-C80A159D1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4640-E35E-4D6A-A364-C80A159D1CA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4640-E35E-4D6A-A364-C80A159D1CA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4640-E35E-4D6A-A364-C80A159D1CA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4640-E35E-4D6A-A364-C80A159D1CA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4640-E35E-4D6A-A364-C80A159D1CA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4640-E35E-4D6A-A364-C80A159D1CA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4640-E35E-4D6A-A364-C80A159D1CA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4640-E35E-4D6A-A364-C80A159D1CA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05-Apr-11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05-Apr-11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05-Apr-11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05-Apr-11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05-Apr-11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05-Apr-11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05-Apr-11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05-Apr-11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05-Apr-11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05-Apr-11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3FB1-04E4-46A1-8767-896540418F86}" type="datetimeFigureOut">
              <a:rPr lang="en-US" smtClean="0"/>
              <a:pPr/>
              <a:t>05-Apr-11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53FB1-04E4-46A1-8767-896540418F86}" type="datetimeFigureOut">
              <a:rPr lang="en-US" smtClean="0"/>
              <a:pPr/>
              <a:t>05-Apr-11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EE20E-1556-4172-BF08-ED768A5ED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667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llegro BT" pitchFamily="82" charset="0"/>
              </a:rPr>
              <a:t>Close Reading</a:t>
            </a:r>
            <a:br>
              <a:rPr lang="en-US" dirty="0" smtClean="0">
                <a:latin typeface="Allegro BT" pitchFamily="82" charset="0"/>
              </a:rPr>
            </a:br>
            <a:r>
              <a:rPr lang="en-US" dirty="0" smtClean="0">
                <a:latin typeface="Allegro BT" pitchFamily="82" charset="0"/>
              </a:rPr>
              <a:t>of</a:t>
            </a:r>
            <a:br>
              <a:rPr lang="en-US" dirty="0" smtClean="0">
                <a:latin typeface="Allegro BT" pitchFamily="82" charset="0"/>
              </a:rPr>
            </a:br>
            <a:r>
              <a:rPr lang="en-US" dirty="0" smtClean="0">
                <a:latin typeface="Allegro BT" pitchFamily="82" charset="0"/>
              </a:rPr>
              <a:t>Primary Texts </a:t>
            </a:r>
            <a:br>
              <a:rPr lang="en-US" dirty="0" smtClean="0">
                <a:latin typeface="Allegro BT" pitchFamily="82" charset="0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CRePT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)</a:t>
            </a:r>
            <a:r>
              <a:rPr lang="en-US" sz="3600" dirty="0" smtClean="0">
                <a:latin typeface="Kristen ITC" pitchFamily="66" charset="0"/>
              </a:rPr>
              <a:t/>
            </a:r>
            <a:br>
              <a:rPr lang="en-US" sz="3600" dirty="0" smtClean="0">
                <a:latin typeface="Kristen ITC" pitchFamily="66" charset="0"/>
              </a:rPr>
            </a:br>
            <a:endParaRPr lang="en-US" sz="3600" dirty="0">
              <a:latin typeface="Kristen ITC" pitchFamily="66" charset="0"/>
            </a:endParaRPr>
          </a:p>
        </p:txBody>
      </p:sp>
      <p:pic>
        <p:nvPicPr>
          <p:cNvPr id="5" name="Content Placeholder 4" descr="4schech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95600" y="2819400"/>
            <a:ext cx="3276600" cy="3581400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</a:schemeClr>
          </a:solidFill>
        </p:spPr>
        <p:txBody>
          <a:bodyPr/>
          <a:lstStyle/>
          <a:p>
            <a:pPr algn="l"/>
            <a:r>
              <a:rPr lang="en-US" b="1" dirty="0" smtClean="0">
                <a:solidFill>
                  <a:srgbClr val="FFFF00"/>
                </a:solidFill>
              </a:rPr>
              <a:t>         What </a:t>
            </a:r>
            <a:r>
              <a:rPr lang="en-US" b="1" dirty="0" smtClean="0">
                <a:solidFill>
                  <a:srgbClr val="FFFF00"/>
                </a:solidFill>
              </a:rPr>
              <a:t>Is a </a:t>
            </a:r>
            <a:r>
              <a:rPr lang="en-US" b="1" i="1" dirty="0" smtClean="0">
                <a:solidFill>
                  <a:srgbClr val="FFFF00"/>
                </a:solidFill>
              </a:rPr>
              <a:t>Primary</a:t>
            </a:r>
            <a:r>
              <a:rPr lang="en-US" b="1" dirty="0" smtClean="0">
                <a:solidFill>
                  <a:srgbClr val="FFFF00"/>
                </a:solidFill>
              </a:rPr>
              <a:t> Text?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 </a:t>
            </a: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primary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‘text’ is the immediate text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of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reference, e.g. the Bible, a play by Shakespeare, a film by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Satyajit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Ray, (in cases, also our textbook!);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 </a:t>
            </a: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secondary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text is a text written </a:t>
            </a: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about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 primary one, e.g. 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McDannell’s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Family Bibles,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our textbook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 secondary text generally seeks to interpret  or explain the contents of a primary text.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 secondary text </a:t>
            </a:r>
            <a:r>
              <a:rPr lang="en-US" u="sng" dirty="0" smtClean="0">
                <a:solidFill>
                  <a:schemeClr val="bg2">
                    <a:lumMod val="10000"/>
                  </a:schemeClr>
                </a:solidFill>
              </a:rPr>
              <a:t>can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become a primary one when it becomes the immediate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text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of reference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458200" cy="1219200"/>
          </a:xfrm>
          <a:solidFill>
            <a:srgbClr val="FFFF00"/>
          </a:solidFill>
          <a:ln w="38100">
            <a:noFill/>
            <a:prstDash val="sysDash"/>
          </a:ln>
        </p:spPr>
        <p:txBody>
          <a:bodyPr>
            <a:noAutofit/>
          </a:bodyPr>
          <a:lstStyle/>
          <a:p>
            <a:r>
              <a:rPr lang="en-US" sz="4800" b="1" dirty="0" smtClean="0">
                <a:latin typeface="Kabel Ult BT" pitchFamily="34" charset="0"/>
                <a:ea typeface="KaiTi" pitchFamily="49" charset="-122"/>
              </a:rPr>
              <a:t>Why Study </a:t>
            </a:r>
            <a:r>
              <a:rPr lang="en-US" sz="4800" b="1" i="1" dirty="0" smtClean="0">
                <a:latin typeface="Kabel Ult BT" pitchFamily="34" charset="0"/>
                <a:ea typeface="KaiTi" pitchFamily="49" charset="-122"/>
              </a:rPr>
              <a:t>Primary</a:t>
            </a:r>
            <a:r>
              <a:rPr lang="en-US" sz="4800" b="1" dirty="0" smtClean="0">
                <a:latin typeface="Kabel Ult BT" pitchFamily="34" charset="0"/>
                <a:ea typeface="KaiTi" pitchFamily="49" charset="-122"/>
              </a:rPr>
              <a:t> Texts’? </a:t>
            </a:r>
            <a:endParaRPr lang="en-US" sz="4800" b="1" dirty="0">
              <a:latin typeface="Kabel Ult BT" pitchFamily="34" charset="0"/>
              <a:ea typeface="KaiTi" pitchFamily="49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5562600"/>
          </a:xfrm>
          <a:solidFill>
            <a:schemeClr val="tx2">
              <a:lumMod val="50000"/>
            </a:schemeClr>
          </a:solidFill>
          <a:ln>
            <a:solidFill>
              <a:schemeClr val="accent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Kristen ITC" pitchFamily="66" charset="0"/>
              </a:rPr>
              <a:t>Becoming intellectually mature means learning how to question authority, not just reciting what we have been told or have read;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Kristen ITC" pitchFamily="66" charset="0"/>
              </a:rPr>
              <a:t>Secondary sources are, in effect, </a:t>
            </a:r>
            <a:r>
              <a:rPr lang="en-US" sz="2800" u="sng" dirty="0" smtClean="0">
                <a:solidFill>
                  <a:schemeClr val="bg1"/>
                </a:solidFill>
                <a:latin typeface="Kristen ITC" pitchFamily="66" charset="0"/>
              </a:rPr>
              <a:t>telling</a:t>
            </a:r>
            <a:r>
              <a:rPr lang="en-US" sz="2800" dirty="0" smtClean="0">
                <a:solidFill>
                  <a:schemeClr val="bg1"/>
                </a:solidFill>
                <a:latin typeface="Kristen ITC" pitchFamily="66" charset="0"/>
              </a:rPr>
              <a:t> us what a primary text says;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Kristen ITC" pitchFamily="66" charset="0"/>
              </a:rPr>
              <a:t>So, if we want to gain intellectual maturity, we need to gain confidence in learning to read </a:t>
            </a:r>
            <a:r>
              <a:rPr lang="en-US" sz="2800" i="1" dirty="0" smtClean="0">
                <a:solidFill>
                  <a:schemeClr val="bg1"/>
                </a:solidFill>
                <a:latin typeface="Kristen ITC" pitchFamily="66" charset="0"/>
              </a:rPr>
              <a:t>original</a:t>
            </a:r>
            <a:r>
              <a:rPr lang="en-US" sz="2800" dirty="0" smtClean="0">
                <a:solidFill>
                  <a:schemeClr val="bg1"/>
                </a:solidFill>
                <a:latin typeface="Kristen ITC" pitchFamily="66" charset="0"/>
              </a:rPr>
              <a:t> -– </a:t>
            </a:r>
            <a:r>
              <a:rPr lang="en-US" sz="2800" i="1" dirty="0" smtClean="0">
                <a:solidFill>
                  <a:schemeClr val="bg1"/>
                </a:solidFill>
                <a:latin typeface="Kristen ITC" pitchFamily="66" charset="0"/>
              </a:rPr>
              <a:t>primary</a:t>
            </a:r>
            <a:r>
              <a:rPr lang="en-US" sz="2800" dirty="0" smtClean="0">
                <a:solidFill>
                  <a:schemeClr val="bg1"/>
                </a:solidFill>
                <a:latin typeface="Kristen ITC" pitchFamily="66" charset="0"/>
              </a:rPr>
              <a:t> -- texts.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Kristen ITC" pitchFamily="66" charset="0"/>
              </a:rPr>
              <a:t>Religious studies, in part, began because people wanted to become intellectually mature about reading religious texts!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London Tube" pitchFamily="2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>
              <a:latin typeface="London Tube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Why Reading Primary Texts Is Not More Often Done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3886200" cy="4373563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because it’s harder… </a:t>
            </a:r>
            <a:r>
              <a:rPr lang="en-US" sz="3200" dirty="0" smtClean="0">
                <a:solidFill>
                  <a:srgbClr val="FF0000"/>
                </a:solidFill>
                <a:latin typeface="Arial Black" pitchFamily="34" charset="0"/>
              </a:rPr>
              <a:t>than leaning on secondary texts to tell us what primary texts say </a:t>
            </a:r>
            <a:endParaRPr lang="en-US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Content Placeholder 6" descr="schechter.bible000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95800" y="1676400"/>
            <a:ext cx="4648200" cy="4724400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Time to Take Off the Training Wheels!</a:t>
            </a:r>
            <a:endParaRPr lang="en-US" b="1" dirty="0"/>
          </a:p>
        </p:txBody>
      </p:sp>
      <p:pic>
        <p:nvPicPr>
          <p:cNvPr id="6" name="Content Placeholder 5" descr="3375086184_f5fb3b6ae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5800" y="1295400"/>
            <a:ext cx="7736433" cy="5334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Seminars Are for Studying Primary Texts… without “Training Wheels”</a:t>
            </a:r>
            <a:endParaRPr lang="en-US" sz="3200" b="1" dirty="0"/>
          </a:p>
        </p:txBody>
      </p:sp>
      <p:pic>
        <p:nvPicPr>
          <p:cNvPr id="6" name="Content Placeholder 5" descr="retailSemina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5800" y="1676400"/>
            <a:ext cx="8077200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Or, Seminars Can Be for Studying Primary </a:t>
            </a:r>
            <a:r>
              <a:rPr lang="en-US" sz="3200" b="1" dirty="0" smtClean="0">
                <a:latin typeface="Kristen ITC" pitchFamily="66" charset="0"/>
              </a:rPr>
              <a:t>Experiences</a:t>
            </a:r>
            <a:r>
              <a:rPr lang="en-US" sz="3200" b="1" dirty="0" smtClean="0"/>
              <a:t> – without “Training Wheels”</a:t>
            </a:r>
            <a:endParaRPr lang="en-US" sz="3200" b="1" dirty="0"/>
          </a:p>
        </p:txBody>
      </p:sp>
      <p:pic>
        <p:nvPicPr>
          <p:cNvPr id="4" name="Content Placeholder 3" descr="malinowski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3400" y="1676400"/>
            <a:ext cx="8229600" cy="5029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London Tube" pitchFamily="2" charset="0"/>
              </a:rPr>
              <a:t>How to ‘Play’ </a:t>
            </a:r>
            <a:r>
              <a:rPr lang="en-US" b="1" dirty="0" err="1" smtClean="0">
                <a:solidFill>
                  <a:schemeClr val="bg1"/>
                </a:solidFill>
                <a:latin typeface="London Tube" pitchFamily="2" charset="0"/>
              </a:rPr>
              <a:t>CRePT</a:t>
            </a:r>
            <a:r>
              <a:rPr lang="en-US" b="1" dirty="0" smtClean="0">
                <a:solidFill>
                  <a:schemeClr val="bg1"/>
                </a:solidFill>
                <a:latin typeface="London Tube" pitchFamily="2" charset="0"/>
              </a:rPr>
              <a:t>:  </a:t>
            </a:r>
            <a:br>
              <a:rPr lang="en-US" b="1" dirty="0" smtClean="0">
                <a:solidFill>
                  <a:schemeClr val="bg1"/>
                </a:solidFill>
                <a:latin typeface="London Tube" pitchFamily="2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London Tube" pitchFamily="2" charset="0"/>
              </a:rPr>
              <a:t>How to Read a Primary Text</a:t>
            </a:r>
            <a:endParaRPr lang="en-US" b="1" dirty="0">
              <a:solidFill>
                <a:schemeClr val="bg1"/>
              </a:solidFill>
              <a:latin typeface="London Tube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What is </a:t>
            </a:r>
            <a:r>
              <a:rPr lang="en-US" b="1" dirty="0" smtClean="0">
                <a:solidFill>
                  <a:srgbClr val="002060"/>
                </a:solidFill>
              </a:rPr>
              <a:t>the author </a:t>
            </a:r>
            <a:r>
              <a:rPr lang="en-US" dirty="0" smtClean="0">
                <a:solidFill>
                  <a:srgbClr val="002060"/>
                </a:solidFill>
              </a:rPr>
              <a:t>saying insofar as the text strictly lets us say so?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This also means that what the author says must be squared, first, in terms of agreement with the </a:t>
            </a:r>
            <a:r>
              <a:rPr lang="en-US" i="1" dirty="0" smtClean="0">
                <a:solidFill>
                  <a:srgbClr val="002060"/>
                </a:solidFill>
              </a:rPr>
              <a:t>internal </a:t>
            </a:r>
            <a:r>
              <a:rPr lang="en-US" dirty="0" smtClean="0">
                <a:solidFill>
                  <a:srgbClr val="002060"/>
                </a:solidFill>
              </a:rPr>
              <a:t>context of the </a:t>
            </a:r>
            <a:r>
              <a:rPr lang="en-US" b="1" dirty="0" smtClean="0">
                <a:solidFill>
                  <a:srgbClr val="002060"/>
                </a:solidFill>
              </a:rPr>
              <a:t>text</a:t>
            </a:r>
            <a:r>
              <a:rPr lang="en-US" dirty="0" smtClean="0">
                <a:solidFill>
                  <a:srgbClr val="002060"/>
                </a:solidFill>
              </a:rPr>
              <a:t>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We can also better understand what the author is saying by reference to the </a:t>
            </a:r>
            <a:r>
              <a:rPr lang="en-US" i="1" dirty="0" smtClean="0">
                <a:solidFill>
                  <a:srgbClr val="002060"/>
                </a:solidFill>
              </a:rPr>
              <a:t>external </a:t>
            </a:r>
            <a:r>
              <a:rPr lang="en-US" dirty="0" smtClean="0">
                <a:solidFill>
                  <a:srgbClr val="002060"/>
                </a:solidFill>
              </a:rPr>
              <a:t>context </a:t>
            </a:r>
            <a:r>
              <a:rPr lang="en-US" b="1" dirty="0" smtClean="0">
                <a:solidFill>
                  <a:srgbClr val="002060"/>
                </a:solidFill>
              </a:rPr>
              <a:t>surrounding</a:t>
            </a:r>
            <a:r>
              <a:rPr lang="en-US" dirty="0" smtClean="0">
                <a:solidFill>
                  <a:srgbClr val="002060"/>
                </a:solidFill>
              </a:rPr>
              <a:t> the text – the history, culture and ‘times’ in which the text was written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334</Words>
  <Application>Microsoft Office PowerPoint</Application>
  <PresentationFormat>On-screen Show (4:3)</PresentationFormat>
  <Paragraphs>28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Close Reading of Primary Texts  (CRePT) </vt:lpstr>
      <vt:lpstr>         What Is a Primary Text?</vt:lpstr>
      <vt:lpstr>Why Study Primary Texts’? </vt:lpstr>
      <vt:lpstr>Why Reading Primary Texts Is Not More Often Done</vt:lpstr>
      <vt:lpstr>Time to Take Off the Training Wheels!</vt:lpstr>
      <vt:lpstr>Seminars Are for Studying Primary Texts… without “Training Wheels”</vt:lpstr>
      <vt:lpstr>Or, Seminars Can Be for Studying Primary Experiences – without “Training Wheels”</vt:lpstr>
      <vt:lpstr>How to ‘Play’ CRePT:   How to Read a Primary Text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Close Reading of Selected Texts</dc:title>
  <dc:creator>User</dc:creator>
  <cp:lastModifiedBy>Ivan</cp:lastModifiedBy>
  <cp:revision>28</cp:revision>
  <dcterms:created xsi:type="dcterms:W3CDTF">2010-07-31T03:44:37Z</dcterms:created>
  <dcterms:modified xsi:type="dcterms:W3CDTF">2011-04-05T23:28:03Z</dcterms:modified>
</cp:coreProperties>
</file>