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DA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5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E5550-1FEF-4FC9-A962-9D61766AAC79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94640-E35E-4D6A-A364-C80A159D1C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94640-E35E-4D6A-A364-C80A159D1CA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94640-E35E-4D6A-A364-C80A159D1CA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94640-E35E-4D6A-A364-C80A159D1CA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94640-E35E-4D6A-A364-C80A159D1CA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3FB1-04E4-46A1-8767-896540418F86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E20E-1556-4172-BF08-ED768A5ED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3FB1-04E4-46A1-8767-896540418F86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E20E-1556-4172-BF08-ED768A5ED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3FB1-04E4-46A1-8767-896540418F86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E20E-1556-4172-BF08-ED768A5ED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3FB1-04E4-46A1-8767-896540418F86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E20E-1556-4172-BF08-ED768A5ED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3FB1-04E4-46A1-8767-896540418F86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E20E-1556-4172-BF08-ED768A5ED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3FB1-04E4-46A1-8767-896540418F86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E20E-1556-4172-BF08-ED768A5ED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3FB1-04E4-46A1-8767-896540418F86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E20E-1556-4172-BF08-ED768A5ED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3FB1-04E4-46A1-8767-896540418F86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E20E-1556-4172-BF08-ED768A5ED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3FB1-04E4-46A1-8767-896540418F86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E20E-1556-4172-BF08-ED768A5ED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3FB1-04E4-46A1-8767-896540418F86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E20E-1556-4172-BF08-ED768A5ED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3FB1-04E4-46A1-8767-896540418F86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E20E-1556-4172-BF08-ED768A5ED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53FB1-04E4-46A1-8767-896540418F86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EE20E-1556-4172-BF08-ED768A5ED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llegro BT" pitchFamily="82" charset="0"/>
              </a:rPr>
              <a:t>Close Reading</a:t>
            </a:r>
            <a:br>
              <a:rPr lang="en-US" dirty="0" smtClean="0">
                <a:latin typeface="Allegro BT" pitchFamily="82" charset="0"/>
              </a:rPr>
            </a:br>
            <a:r>
              <a:rPr lang="en-US" dirty="0" smtClean="0">
                <a:latin typeface="Allegro BT" pitchFamily="82" charset="0"/>
              </a:rPr>
              <a:t>of</a:t>
            </a:r>
            <a:br>
              <a:rPr lang="en-US" dirty="0" smtClean="0">
                <a:latin typeface="Allegro BT" pitchFamily="82" charset="0"/>
              </a:rPr>
            </a:br>
            <a:r>
              <a:rPr lang="en-US" dirty="0" smtClean="0">
                <a:latin typeface="Allegro BT" pitchFamily="82" charset="0"/>
              </a:rPr>
              <a:t>Selected Texts </a:t>
            </a:r>
            <a:br>
              <a:rPr lang="en-US" dirty="0" smtClean="0">
                <a:latin typeface="Allegro BT" pitchFamily="82" charset="0"/>
              </a:rPr>
            </a:br>
            <a:r>
              <a:rPr lang="en-US" sz="3200" dirty="0" smtClean="0">
                <a:latin typeface="London Tube" pitchFamily="2" charset="0"/>
              </a:rPr>
              <a:t>(</a:t>
            </a:r>
            <a:r>
              <a:rPr lang="en-US" sz="3200" dirty="0" err="1" smtClean="0">
                <a:latin typeface="London Tube" pitchFamily="2" charset="0"/>
              </a:rPr>
              <a:t>CReST</a:t>
            </a:r>
            <a:r>
              <a:rPr lang="en-US" sz="3200" dirty="0" smtClean="0">
                <a:latin typeface="London Tube" pitchFamily="2" charset="0"/>
              </a:rPr>
              <a:t>)</a:t>
            </a:r>
            <a:endParaRPr lang="en-US" sz="3200" dirty="0">
              <a:latin typeface="London Tube" pitchFamily="2" charset="0"/>
            </a:endParaRPr>
          </a:p>
        </p:txBody>
      </p:sp>
      <p:pic>
        <p:nvPicPr>
          <p:cNvPr id="5" name="Content Placeholder 4" descr="4schech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76600" y="3200400"/>
            <a:ext cx="2667000" cy="3657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  <a:ln w="38100">
            <a:noFill/>
            <a:prstDash val="sysDash"/>
          </a:ln>
        </p:spPr>
        <p:txBody>
          <a:bodyPr>
            <a:noAutofit/>
          </a:bodyPr>
          <a:lstStyle/>
          <a:p>
            <a:r>
              <a:rPr lang="en-US" sz="3600" dirty="0" smtClean="0">
                <a:latin typeface="London Tube" pitchFamily="2" charset="0"/>
                <a:ea typeface="KaiTi" pitchFamily="49" charset="-122"/>
              </a:rPr>
              <a:t>Why </a:t>
            </a:r>
            <a:br>
              <a:rPr lang="en-US" sz="3600" dirty="0" smtClean="0">
                <a:latin typeface="London Tube" pitchFamily="2" charset="0"/>
                <a:ea typeface="KaiTi" pitchFamily="49" charset="-122"/>
              </a:rPr>
            </a:br>
            <a:r>
              <a:rPr lang="en-US" sz="3600" dirty="0" smtClean="0">
                <a:latin typeface="London Tube" pitchFamily="2" charset="0"/>
                <a:ea typeface="KaiTi" pitchFamily="49" charset="-122"/>
              </a:rPr>
              <a:t>‘Close Readings  of  Selected Texts’? (</a:t>
            </a:r>
            <a:r>
              <a:rPr lang="en-US" sz="3600" dirty="0" err="1" smtClean="0">
                <a:latin typeface="London Tube" pitchFamily="2" charset="0"/>
                <a:ea typeface="KaiTi" pitchFamily="49" charset="-122"/>
              </a:rPr>
              <a:t>CReST</a:t>
            </a:r>
            <a:r>
              <a:rPr lang="en-US" sz="3600" dirty="0" smtClean="0">
                <a:latin typeface="London Tube" pitchFamily="2" charset="0"/>
                <a:ea typeface="KaiTi" pitchFamily="49" charset="-122"/>
              </a:rPr>
              <a:t>)</a:t>
            </a:r>
            <a:endParaRPr lang="en-US" sz="3600" dirty="0">
              <a:latin typeface="London Tube" pitchFamily="2" charset="0"/>
              <a:ea typeface="KaiTi" pitchFamily="49" charset="-122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191000"/>
          </a:xfrm>
          <a:solidFill>
            <a:srgbClr val="F7FDA9"/>
          </a:solidFill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endParaRPr lang="en-US" sz="2800" dirty="0" smtClean="0">
              <a:latin typeface="London Tube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London Tube" pitchFamily="2" charset="0"/>
              </a:rPr>
              <a:t>Quality reading more instructive than quantity reading;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latin typeface="London Tube" pitchFamily="2" charset="0"/>
              </a:rPr>
              <a:t>CReST</a:t>
            </a:r>
            <a:r>
              <a:rPr lang="en-US" sz="2800" dirty="0" smtClean="0">
                <a:latin typeface="London Tube" pitchFamily="2" charset="0"/>
              </a:rPr>
              <a:t> creates a more cooperative -- ’workshop’– atmosphere in class;</a:t>
            </a:r>
            <a:endParaRPr lang="en-US" sz="2800" dirty="0">
              <a:latin typeface="London Tube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London Tube" pitchFamily="2" charset="0"/>
              </a:rPr>
              <a:t>We are reading for deep meanings, hidden meanings, unintended meanings;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London Tube" pitchFamily="2" charset="0"/>
              </a:rPr>
              <a:t>‘Selected Texts’ = articles, not books, and thus more available to students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>
              <a:latin typeface="London Tube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ondon Tube" pitchFamily="2" charset="0"/>
              </a:rPr>
              <a:t>How to ‘Play’ </a:t>
            </a:r>
            <a:r>
              <a:rPr lang="en-US" dirty="0" err="1" smtClean="0">
                <a:latin typeface="London Tube" pitchFamily="2" charset="0"/>
              </a:rPr>
              <a:t>CReST</a:t>
            </a:r>
            <a:r>
              <a:rPr lang="en-US" dirty="0" smtClean="0">
                <a:latin typeface="London Tube" pitchFamily="2" charset="0"/>
              </a:rPr>
              <a:t>  </a:t>
            </a:r>
            <a:endParaRPr lang="en-US" dirty="0">
              <a:latin typeface="London Tube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closely focused </a:t>
            </a:r>
            <a:r>
              <a:rPr lang="en-US" dirty="0" smtClean="0"/>
              <a:t>questions so that reading will be equally </a:t>
            </a:r>
            <a:r>
              <a:rPr lang="en-US" b="1" i="1" dirty="0" smtClean="0"/>
              <a:t>close</a:t>
            </a:r>
            <a:r>
              <a:rPr lang="en-US" dirty="0" smtClean="0"/>
              <a:t> in focus;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 questions = what </a:t>
            </a:r>
            <a:r>
              <a:rPr lang="en-US" b="1" dirty="0" smtClean="0"/>
              <a:t>the author </a:t>
            </a:r>
            <a:r>
              <a:rPr lang="en-US" dirty="0" smtClean="0"/>
              <a:t>says;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Subsequently, questions can be of all kinds;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Assign questions to individuals or groups </a:t>
            </a:r>
            <a:r>
              <a:rPr lang="en-US" b="1" i="1" dirty="0" smtClean="0"/>
              <a:t> in advance </a:t>
            </a:r>
            <a:r>
              <a:rPr lang="en-US" i="1" dirty="0" smtClean="0"/>
              <a:t> </a:t>
            </a:r>
            <a:r>
              <a:rPr lang="en-US" dirty="0" smtClean="0"/>
              <a:t>to permit time for </a:t>
            </a:r>
            <a:r>
              <a:rPr lang="en-US" smtClean="0"/>
              <a:t>CReST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 clear we seek </a:t>
            </a:r>
            <a:r>
              <a:rPr lang="en-US" b="1" dirty="0" smtClean="0"/>
              <a:t>‘chapter &amp; verse’ </a:t>
            </a:r>
            <a:r>
              <a:rPr lang="en-US" dirty="0" smtClean="0"/>
              <a:t> responses to questions – where did the author say what you claim they say 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So, Hit It Out of the Park!</a:t>
            </a:r>
            <a:endParaRPr lang="en-US" b="1" i="1" dirty="0"/>
          </a:p>
        </p:txBody>
      </p:sp>
      <p:pic>
        <p:nvPicPr>
          <p:cNvPr id="4" name="Content Placeholder 3" descr="HforHomeRun%20(ala_org)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762000" y="1219200"/>
            <a:ext cx="7620000" cy="56388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138</Words>
  <Application>Microsoft Office PowerPoint</Application>
  <PresentationFormat>On-screen Show (4:3)</PresentationFormat>
  <Paragraphs>18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Close Reading of Selected Texts  (CReST)</vt:lpstr>
      <vt:lpstr>Why  ‘Close Readings  of  Selected Texts’? (CReST)</vt:lpstr>
      <vt:lpstr>How to ‘Play’ CReST  </vt:lpstr>
      <vt:lpstr>So, Hit It Out of the Park!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Close Reading of Selected Texts</dc:title>
  <dc:creator>User</dc:creator>
  <cp:lastModifiedBy>Ivan Strenski</cp:lastModifiedBy>
  <cp:revision>9</cp:revision>
  <dcterms:created xsi:type="dcterms:W3CDTF">2010-07-31T03:44:37Z</dcterms:created>
  <dcterms:modified xsi:type="dcterms:W3CDTF">2011-03-31T23:38:02Z</dcterms:modified>
</cp:coreProperties>
</file>