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1" r:id="rId2"/>
    <p:sldId id="258" r:id="rId3"/>
    <p:sldId id="259" r:id="rId4"/>
    <p:sldId id="260" r:id="rId5"/>
    <p:sldId id="261" r:id="rId6"/>
    <p:sldId id="262" r:id="rId7"/>
    <p:sldId id="263" r:id="rId8"/>
    <p:sldId id="283" r:id="rId9"/>
    <p:sldId id="264" r:id="rId10"/>
    <p:sldId id="265" r:id="rId11"/>
    <p:sldId id="266" r:id="rId12"/>
    <p:sldId id="282" r:id="rId13"/>
    <p:sldId id="267" r:id="rId14"/>
    <p:sldId id="268" r:id="rId15"/>
    <p:sldId id="272" r:id="rId16"/>
    <p:sldId id="273" r:id="rId17"/>
    <p:sldId id="286" r:id="rId18"/>
    <p:sldId id="270" r:id="rId19"/>
    <p:sldId id="269" r:id="rId20"/>
    <p:sldId id="284" r:id="rId21"/>
    <p:sldId id="285" r:id="rId22"/>
    <p:sldId id="271" r:id="rId23"/>
    <p:sldId id="274" r:id="rId24"/>
    <p:sldId id="287" r:id="rId25"/>
    <p:sldId id="275" r:id="rId26"/>
    <p:sldId id="276" r:id="rId27"/>
    <p:sldId id="277" r:id="rId28"/>
    <p:sldId id="278" r:id="rId29"/>
    <p:sldId id="279" r:id="rId30"/>
    <p:sldId id="280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A1700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6443" autoAdjust="0"/>
  </p:normalViewPr>
  <p:slideViewPr>
    <p:cSldViewPr snapToGrid="0">
      <p:cViewPr varScale="1">
        <p:scale>
          <a:sx n="64" d="100"/>
          <a:sy n="64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148586-E881-4F66-86A6-1C963AC8EEC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8586-E881-4F66-86A6-1C963AC8EEC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8586-E881-4F66-86A6-1C963AC8EEC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8586-E881-4F66-86A6-1C963AC8EEC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8586-E881-4F66-86A6-1C963AC8EEC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8586-E881-4F66-86A6-1C963AC8EEC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8586-E881-4F66-86A6-1C963AC8EEC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8586-E881-4F66-86A6-1C963AC8EEC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8586-E881-4F66-86A6-1C963AC8EEC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8586-E881-4F66-86A6-1C963AC8EEC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8586-E881-4F66-86A6-1C963AC8EEC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8586-E881-4F66-86A6-1C963AC8EEC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8586-E881-4F66-86A6-1C963AC8EEC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8586-E881-4F66-86A6-1C963AC8EEC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8586-E881-4F66-86A6-1C963AC8EEC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8586-E881-4F66-86A6-1C963AC8EEC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8586-E881-4F66-86A6-1C963AC8EEC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8586-E881-4F66-86A6-1C963AC8EEC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8586-E881-4F66-86A6-1C963AC8EEC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8586-E881-4F66-86A6-1C963AC8EEC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8586-E881-4F66-86A6-1C963AC8EEC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8586-E881-4F66-86A6-1C963AC8EEC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8586-E881-4F66-86A6-1C963AC8EEC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8586-E881-4F66-86A6-1C963AC8EEC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8586-E881-4F66-86A6-1C963AC8EEC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8586-E881-4F66-86A6-1C963AC8EEC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8586-E881-4F66-86A6-1C963AC8EEC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8586-E881-4F66-86A6-1C963AC8EEC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8586-E881-4F66-86A6-1C963AC8EEC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8586-E881-4F66-86A6-1C963AC8EEC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8586-E881-4F66-86A6-1C963AC8EEC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9618F-595F-4192-B790-A2365A2C0A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05BFE-987F-46A0-915E-E9205B5585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A5C73-373C-4C0F-8F13-C6663FA296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D9F68-734D-4064-9782-55A790EEF1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F7F0B-1DC9-46AA-9A02-21B92E366A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5E602-225D-4719-8050-1BB2DF72ED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A8A25-E653-4185-A1A8-7E78C75CDC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9F43D-F8D3-4925-8921-C44A4C652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D8B8E-6473-44DE-8598-79DDDFB522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03A84-9AC1-4CE4-BC23-BB43C1DF8A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EC4FE-7A5A-4ED8-9228-EE89CF3F71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021B22-3B8F-4F28-A116-51A7E4BD591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2131" y="194872"/>
            <a:ext cx="8229600" cy="2788171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700" dirty="0" smtClean="0">
                <a:solidFill>
                  <a:schemeClr val="bg1"/>
                </a:solidFill>
                <a:latin typeface="Benguiat Bk BT" pitchFamily="18" charset="0"/>
              </a:rPr>
              <a:t>Crisis and Creativity: The Changing Faces of Religious Studies Programs</a:t>
            </a:r>
            <a:r>
              <a:rPr lang="en-US" sz="3200" dirty="0" smtClean="0">
                <a:solidFill>
                  <a:schemeClr val="bg1"/>
                </a:solidFill>
                <a:latin typeface="Benguiat Bk BT" pitchFamily="18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Benguiat Bk BT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Monotype Corsiva" pitchFamily="66" charset="0"/>
              </a:rPr>
              <a:t>IAHR </a:t>
            </a:r>
            <a:r>
              <a:rPr lang="en-US" sz="2000" dirty="0" err="1" smtClean="0">
                <a:solidFill>
                  <a:schemeClr val="bg1"/>
                </a:solidFill>
                <a:latin typeface="Monotype Corsiva" pitchFamily="66" charset="0"/>
              </a:rPr>
              <a:t>Quinquennial</a:t>
            </a:r>
            <a:r>
              <a:rPr lang="en-US" sz="2000" dirty="0" smtClean="0">
                <a:solidFill>
                  <a:schemeClr val="bg1"/>
                </a:solidFill>
                <a:latin typeface="Monotype Corsiva" pitchFamily="66" charset="0"/>
              </a:rPr>
              <a:t> Meeting</a:t>
            </a:r>
            <a:br>
              <a:rPr lang="en-US" sz="20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Monotype Corsiva" pitchFamily="66" charset="0"/>
              </a:rPr>
              <a:t>Toronto, 17 August 2010 </a:t>
            </a:r>
            <a:br>
              <a:rPr lang="en-US" sz="20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“Negotiating Generational Change”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London Tube" pitchFamily="2" charset="0"/>
              </a:rPr>
              <a:t>Ivan Strenski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1" y="3199021"/>
            <a:ext cx="4040188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New London, CT  1970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Placeholder 8" descr="Ct.C.Sp7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190" y="3837482"/>
            <a:ext cx="4040188" cy="3020518"/>
          </a:xfrm>
        </p:spPr>
      </p:pic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689996" y="3169042"/>
            <a:ext cx="4041775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St. Petersburg, RU 2010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Content Placeholder 10" descr="P1160004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60015" y="3826669"/>
            <a:ext cx="4041774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But, We’re Not Interested</a:t>
            </a:r>
            <a:endParaRPr lang="en-US" dirty="0"/>
          </a:p>
        </p:txBody>
      </p:sp>
      <p:pic>
        <p:nvPicPr>
          <p:cNvPr id="4" name="Content Placeholder 3" descr="HeidRejec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12264" y="2436717"/>
            <a:ext cx="4919472" cy="28529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929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“We” Are the JAAR</a:t>
            </a:r>
            <a:endParaRPr lang="en-US" dirty="0"/>
          </a:p>
        </p:txBody>
      </p:sp>
      <p:pic>
        <p:nvPicPr>
          <p:cNvPr id="4" name="Content Placeholder 3" descr="HeidRejJAA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23082" y="1768839"/>
            <a:ext cx="3522688" cy="47368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636" y="274637"/>
            <a:ext cx="8229600" cy="1314319"/>
          </a:xfrm>
          <a:solidFill>
            <a:srgbClr val="00B0F0"/>
          </a:solidFill>
        </p:spPr>
        <p:txBody>
          <a:bodyPr/>
          <a:lstStyle/>
          <a:p>
            <a:r>
              <a:rPr lang="en-US" sz="6600" dirty="0" smtClean="0">
                <a:latin typeface="Futura Md BT" pitchFamily="34" charset="0"/>
              </a:rPr>
              <a:t>Après… La </a:t>
            </a:r>
            <a:r>
              <a:rPr lang="en-US" sz="6600" dirty="0" err="1" smtClean="0">
                <a:latin typeface="Futura Md BT" pitchFamily="34" charset="0"/>
              </a:rPr>
              <a:t>Déluge</a:t>
            </a:r>
            <a:endParaRPr lang="en-US" sz="6600" dirty="0">
              <a:latin typeface="Futura Md BT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693889"/>
            <a:ext cx="4040188" cy="480986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Farias</a:t>
            </a:r>
            <a:r>
              <a:rPr lang="en-US" dirty="0" smtClean="0">
                <a:solidFill>
                  <a:schemeClr val="bg1"/>
                </a:solidFill>
              </a:rPr>
              <a:t>’ ‘</a:t>
            </a:r>
            <a:r>
              <a:rPr lang="en-US" dirty="0" err="1" smtClean="0">
                <a:solidFill>
                  <a:schemeClr val="bg1"/>
                </a:solidFill>
              </a:rPr>
              <a:t>J’Accuse</a:t>
            </a:r>
            <a:r>
              <a:rPr lang="en-US" dirty="0" smtClean="0">
                <a:solidFill>
                  <a:schemeClr val="bg1"/>
                </a:solidFill>
              </a:rPr>
              <a:t>!’ (1987)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farias.heidgg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58776" y="2227070"/>
            <a:ext cx="4257675" cy="4257675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708879"/>
            <a:ext cx="4041775" cy="465995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Neske’s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Defence</a:t>
            </a:r>
            <a:r>
              <a:rPr lang="en-US" dirty="0" smtClean="0">
                <a:solidFill>
                  <a:schemeClr val="bg1"/>
                </a:solidFill>
              </a:rPr>
              <a:t> (1990)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neske.heidggr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277767" y="2242058"/>
            <a:ext cx="4314825" cy="4314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60406"/>
            <a:ext cx="7772400" cy="1470025"/>
          </a:xfr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5400" dirty="0" smtClean="0"/>
              <a:t>“But, Dad! You Said…!”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10849"/>
          </a:xfr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Case B: </a:t>
            </a:r>
            <a:r>
              <a:rPr lang="en-US" dirty="0" err="1" smtClean="0"/>
              <a:t>Mircea</a:t>
            </a:r>
            <a:r>
              <a:rPr lang="en-US" dirty="0" smtClean="0"/>
              <a:t> </a:t>
            </a:r>
            <a:r>
              <a:rPr lang="en-US" dirty="0" err="1" smtClean="0"/>
              <a:t>Eliade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Eliade</a:t>
            </a:r>
            <a:r>
              <a:rPr lang="en-US" dirty="0" smtClean="0"/>
              <a:t> Many Knew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603949"/>
            <a:ext cx="4040188" cy="570926"/>
          </a:xfrm>
          <a:solidFill>
            <a:srgbClr val="7030A0"/>
          </a:solidFill>
        </p:spPr>
        <p:txBody>
          <a:bodyPr/>
          <a:lstStyle/>
          <a:p>
            <a:r>
              <a:rPr lang="en-US" dirty="0" smtClean="0"/>
              <a:t>   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with Carl Gustav Jung</a:t>
            </a:r>
            <a:endParaRPr lang="en-US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Content Placeholder 5" descr="Eliade.Yogin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4735" y="2323474"/>
            <a:ext cx="4047344" cy="4534525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15045" y="1603948"/>
            <a:ext cx="4041775" cy="525957"/>
          </a:xfrm>
          <a:solidFill>
            <a:srgbClr val="7030A0"/>
          </a:solidFill>
        </p:spPr>
        <p:txBody>
          <a:bodyPr/>
          <a:lstStyle/>
          <a:p>
            <a:r>
              <a:rPr lang="en-US" dirty="0" smtClean="0"/>
              <a:t>        </a:t>
            </a:r>
            <a:r>
              <a:rPr lang="en-US" dirty="0" smtClean="0">
                <a:solidFill>
                  <a:schemeClr val="bg1"/>
                </a:solidFill>
              </a:rPr>
              <a:t>Hyde Park Days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Eliade.Old.gif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586990" y="2203552"/>
            <a:ext cx="4197246" cy="46544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Eliade</a:t>
            </a:r>
            <a:r>
              <a:rPr lang="en-US" dirty="0" smtClean="0"/>
              <a:t> Known &amp; Loved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dirty="0" smtClean="0"/>
              <a:t>        Chicago</a:t>
            </a:r>
            <a:endParaRPr lang="en-US" sz="3600" dirty="0"/>
          </a:p>
        </p:txBody>
      </p:sp>
      <p:pic>
        <p:nvPicPr>
          <p:cNvPr id="7" name="Content Placeholder 6" descr="102873-050-5025886F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94479" y="2338466"/>
            <a:ext cx="3282846" cy="421223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          </a:t>
            </a:r>
            <a:r>
              <a:rPr lang="en-US" sz="3200" dirty="0" smtClean="0"/>
              <a:t>Last Days</a:t>
            </a:r>
            <a:endParaRPr lang="en-US" sz="3200" dirty="0"/>
          </a:p>
        </p:txBody>
      </p:sp>
      <p:pic>
        <p:nvPicPr>
          <p:cNvPr id="8" name="Content Placeholder 7" descr="Eliade.Old.gif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96851" y="2308485"/>
            <a:ext cx="3537679" cy="41972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800" dirty="0" smtClean="0"/>
              <a:t>The </a:t>
            </a:r>
            <a:r>
              <a:rPr lang="en-US" sz="4800" dirty="0" err="1" smtClean="0"/>
              <a:t>Eliade</a:t>
            </a:r>
            <a:r>
              <a:rPr lang="en-US" sz="4800" dirty="0" smtClean="0"/>
              <a:t> We Knew a Bit</a:t>
            </a:r>
            <a:endParaRPr lang="en-US" sz="4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smtClean="0"/>
              <a:t>Young Yogi in India</a:t>
            </a:r>
            <a:endParaRPr lang="en-US" sz="3200" dirty="0"/>
          </a:p>
        </p:txBody>
      </p:sp>
      <p:pic>
        <p:nvPicPr>
          <p:cNvPr id="5" name="Content Placeholder 4" descr="Eliade.Yogin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59371" y="2203553"/>
            <a:ext cx="3137916" cy="4436364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535111"/>
            <a:ext cx="4041775" cy="593491"/>
          </a:xfr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 smtClean="0"/>
              <a:t>S. N. </a:t>
            </a:r>
            <a:r>
              <a:rPr lang="en-US" sz="2800" dirty="0" err="1" smtClean="0"/>
              <a:t>Dasgupta’s</a:t>
            </a:r>
            <a:r>
              <a:rPr lang="en-US" sz="2800" dirty="0" smtClean="0"/>
              <a:t> Pupil</a:t>
            </a:r>
            <a:endParaRPr lang="en-US" sz="2800" dirty="0"/>
          </a:p>
        </p:txBody>
      </p:sp>
      <p:pic>
        <p:nvPicPr>
          <p:cNvPr id="6" name="Content Placeholder 5" descr="EliadeIndia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302178" y="2353457"/>
            <a:ext cx="4343400" cy="33552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Monotype Corsiva" pitchFamily="66" charset="0"/>
              </a:rPr>
              <a:t>And, Oh Yes, </a:t>
            </a:r>
            <a:r>
              <a:rPr lang="en-US" sz="5400" b="1" dirty="0" err="1" smtClean="0">
                <a:latin typeface="Monotype Corsiva" pitchFamily="66" charset="0"/>
              </a:rPr>
              <a:t>Maitreyi</a:t>
            </a:r>
            <a:r>
              <a:rPr lang="en-US" sz="5400" b="1" dirty="0" smtClean="0">
                <a:latin typeface="Monotype Corsiva" pitchFamily="66" charset="0"/>
              </a:rPr>
              <a:t> Devi</a:t>
            </a:r>
            <a:endParaRPr lang="en-US" sz="5400" b="1" dirty="0">
              <a:latin typeface="Monotype Corsiva" pitchFamily="66" charset="0"/>
            </a:endParaRPr>
          </a:p>
        </p:txBody>
      </p:sp>
      <p:pic>
        <p:nvPicPr>
          <p:cNvPr id="4" name="Content Placeholder 3" descr="eliademaitreyi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45433" y="1218887"/>
            <a:ext cx="6667500" cy="5429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solidFill>
            <a:srgbClr val="00B05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smtClean="0"/>
              <a:t>Artist</a:t>
            </a:r>
            <a:endParaRPr lang="en-US" sz="2800" dirty="0"/>
          </a:p>
        </p:txBody>
      </p:sp>
      <p:pic>
        <p:nvPicPr>
          <p:cNvPr id="5" name="Content Placeholder 4" descr="eliadeyoung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705" y="2293494"/>
            <a:ext cx="4167265" cy="4564505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smtClean="0"/>
              <a:t>Schoolboy</a:t>
            </a:r>
            <a:endParaRPr lang="en-US" sz="3200" dirty="0"/>
          </a:p>
        </p:txBody>
      </p:sp>
      <p:pic>
        <p:nvPicPr>
          <p:cNvPr id="6" name="Content Placeholder 5" descr="Eliade.Nae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51882" y="3346734"/>
            <a:ext cx="3897443" cy="2429347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solidFill>
            <a:srgbClr val="A1700F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Bucharest </a:t>
            </a:r>
            <a:r>
              <a:rPr lang="en-US" dirty="0" err="1" smtClean="0">
                <a:solidFill>
                  <a:schemeClr val="bg1"/>
                </a:solidFill>
              </a:rPr>
              <a:t>Eliade</a:t>
            </a:r>
            <a:r>
              <a:rPr lang="en-US" dirty="0" smtClean="0">
                <a:solidFill>
                  <a:schemeClr val="bg1"/>
                </a:solidFill>
              </a:rPr>
              <a:t> Few Knew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Or, The </a:t>
            </a:r>
            <a:r>
              <a:rPr lang="en-US" dirty="0" err="1" smtClean="0"/>
              <a:t>Eliade</a:t>
            </a:r>
            <a:r>
              <a:rPr lang="en-US" dirty="0" smtClean="0"/>
              <a:t> None Knew</a:t>
            </a:r>
            <a:br>
              <a:rPr lang="en-US" dirty="0" smtClean="0"/>
            </a:br>
            <a:r>
              <a:rPr lang="en-US" sz="2800" dirty="0" smtClean="0"/>
              <a:t>(or would </a:t>
            </a:r>
            <a:r>
              <a:rPr lang="en-US" sz="2800" b="1" i="1" dirty="0" smtClean="0"/>
              <a:t>say </a:t>
            </a:r>
            <a:r>
              <a:rPr lang="en-US" sz="2800" dirty="0" smtClean="0"/>
              <a:t>they knew)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87181" y="1505132"/>
            <a:ext cx="4040188" cy="893294"/>
          </a:xfr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          </a:t>
            </a:r>
            <a:r>
              <a:rPr lang="en-US" dirty="0" smtClean="0">
                <a:solidFill>
                  <a:schemeClr val="bg1"/>
                </a:solidFill>
              </a:rPr>
              <a:t>Voice of the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‘New Generation’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Elaideyoun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24459" y="2458387"/>
            <a:ext cx="3492708" cy="4399613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 rot="10800000" flipV="1">
            <a:off x="4674999" y="1484027"/>
            <a:ext cx="4041775" cy="869430"/>
          </a:xfr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With the Romanian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Heidegger, </a:t>
            </a:r>
            <a:r>
              <a:rPr lang="en-US" dirty="0" err="1" smtClean="0">
                <a:solidFill>
                  <a:schemeClr val="bg1"/>
                </a:solidFill>
                <a:latin typeface="AvantGarde Bk BT" pitchFamily="34" charset="0"/>
              </a:rPr>
              <a:t>Nae</a:t>
            </a:r>
            <a:r>
              <a:rPr lang="en-US" dirty="0" smtClean="0">
                <a:solidFill>
                  <a:schemeClr val="bg1"/>
                </a:solidFill>
                <a:latin typeface="AvantGarde Bk BT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vantGarde Bk BT" pitchFamily="34" charset="0"/>
              </a:rPr>
              <a:t>Ionescu</a:t>
            </a:r>
            <a:endParaRPr lang="en-US" dirty="0">
              <a:solidFill>
                <a:schemeClr val="bg1"/>
              </a:solidFill>
              <a:latin typeface="AvantGarde Bk BT" pitchFamily="34" charset="0"/>
            </a:endParaRPr>
          </a:p>
        </p:txBody>
      </p:sp>
      <p:pic>
        <p:nvPicPr>
          <p:cNvPr id="5" name="Content Placeholder 4" descr="Elaideyoung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246556" y="2638269"/>
            <a:ext cx="3057995" cy="42197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Negotiating Generational Change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2138"/>
            <a:ext cx="6400800" cy="12766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Modern Meets Post-Modern Meets….?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7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2229" y="1924857"/>
            <a:ext cx="4040188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Julius </a:t>
            </a:r>
            <a:r>
              <a:rPr lang="en-US" dirty="0" err="1" smtClean="0">
                <a:solidFill>
                  <a:schemeClr val="bg1"/>
                </a:solidFill>
              </a:rPr>
              <a:t>Evola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Evol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165590" y="2639570"/>
            <a:ext cx="2863252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09867"/>
            <a:ext cx="4041775" cy="639762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Tantra</a:t>
            </a:r>
            <a:r>
              <a:rPr lang="en-US" dirty="0" smtClean="0">
                <a:solidFill>
                  <a:schemeClr val="bg1"/>
                </a:solidFill>
              </a:rPr>
              <a:t> and Power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Content Placeholder 7" descr="evola.shkti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436655" y="2669550"/>
            <a:ext cx="2548455" cy="3951288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2143593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  <a:latin typeface="London Tube" pitchFamily="2" charset="0"/>
              </a:rPr>
              <a:t>And, </a:t>
            </a:r>
            <a:r>
              <a:rPr lang="en-US" sz="4800" dirty="0" smtClean="0">
                <a:solidFill>
                  <a:schemeClr val="bg1"/>
                </a:solidFill>
                <a:latin typeface="London Tube" pitchFamily="2" charset="0"/>
              </a:rPr>
              <a:t>@</a:t>
            </a:r>
            <a:r>
              <a:rPr lang="en-US" sz="4000" dirty="0" smtClean="0">
                <a:solidFill>
                  <a:schemeClr val="bg1"/>
                </a:solidFill>
                <a:latin typeface="London Tube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London Tube" pitchFamily="2" charset="0"/>
              </a:rPr>
              <a:t>Eliade</a:t>
            </a:r>
            <a:r>
              <a:rPr lang="en-US" sz="4000" dirty="0" smtClean="0">
                <a:solidFill>
                  <a:schemeClr val="bg1"/>
                </a:solidFill>
                <a:latin typeface="London Tube" pitchFamily="2" charset="0"/>
              </a:rPr>
              <a:t> &amp; “Traditionalism” </a:t>
            </a:r>
            <a:br>
              <a:rPr lang="en-US" sz="4000" dirty="0" smtClean="0">
                <a:solidFill>
                  <a:schemeClr val="bg1"/>
                </a:solidFill>
                <a:latin typeface="London Tube" pitchFamily="2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London Tube" pitchFamily="2" charset="0"/>
              </a:rPr>
              <a:t>(Italian Style)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  <a:latin typeface="PosterBodoni BT" pitchFamily="18" charset="0"/>
              </a:rPr>
              <a:t>Who Knew?</a:t>
            </a:r>
            <a:endParaRPr lang="en-US" sz="3600" dirty="0">
              <a:solidFill>
                <a:schemeClr val="bg1"/>
              </a:solidFill>
              <a:latin typeface="PosterBodoni B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7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528996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Religion &amp; Politics: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Italy 1920’s and 1930’s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9" name="Content Placeholder 8" descr="gentile.fascs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10539" y="1451408"/>
            <a:ext cx="3491179" cy="5226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Likewise, Few Knew @This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92111" y="1484027"/>
            <a:ext cx="4040188" cy="809468"/>
          </a:xfrm>
          <a:solidFill>
            <a:srgbClr val="00B05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Archangel Michael’s</a:t>
            </a:r>
          </a:p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Legionaires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eliademaitreyi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89549" y="2413415"/>
            <a:ext cx="3852472" cy="4444585"/>
          </a:xfrm>
        </p:spPr>
      </p:pic>
      <p:pic>
        <p:nvPicPr>
          <p:cNvPr id="6" name="Content Placeholder 5" descr="6 greenshirts2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916774" y="2398426"/>
            <a:ext cx="3537678" cy="4459573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30035" y="1469036"/>
            <a:ext cx="4041775" cy="809469"/>
          </a:xfrm>
          <a:solidFill>
            <a:srgbClr val="00B05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The Boy </a:t>
            </a:r>
            <a:r>
              <a:rPr lang="en-US" sz="2000" dirty="0" err="1" smtClean="0">
                <a:solidFill>
                  <a:schemeClr val="bg1"/>
                </a:solidFill>
              </a:rPr>
              <a:t>Corneliu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Codreanu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Legion’s Founder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47141" y="274637"/>
            <a:ext cx="8229600" cy="1269349"/>
          </a:xfrm>
          <a:solidFill>
            <a:srgbClr val="00B05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dirty="0" smtClean="0"/>
              <a:t>Telling </a:t>
            </a:r>
            <a:r>
              <a:rPr lang="en-US" sz="3600" u="sng" dirty="0" smtClean="0"/>
              <a:t>Some</a:t>
            </a:r>
            <a:r>
              <a:rPr lang="en-US" sz="3600" dirty="0" smtClean="0"/>
              <a:t> of </a:t>
            </a:r>
            <a:r>
              <a:rPr lang="en-US" sz="3600" dirty="0" err="1" smtClean="0"/>
              <a:t>Eliade’s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Romanian “Traditionalist” Story </a:t>
            </a:r>
            <a:endParaRPr lang="en-US" sz="3600" dirty="0"/>
          </a:p>
        </p:txBody>
      </p:sp>
      <p:pic>
        <p:nvPicPr>
          <p:cNvPr id="10" name="Content Placeholder 9" descr="4t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58865" y="1600200"/>
            <a:ext cx="3635270" cy="4980482"/>
          </a:xfrm>
        </p:spPr>
      </p:pic>
      <p:pic>
        <p:nvPicPr>
          <p:cNvPr id="12" name="Content Placeholder 11" descr="LOvAnarchy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6951" y="1918741"/>
            <a:ext cx="4047344" cy="41372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8976"/>
          </a:xfrm>
          <a:solidFill>
            <a:schemeClr val="tx2"/>
          </a:solidFill>
          <a:ln w="76200">
            <a:solidFill>
              <a:srgbClr val="FFC000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BernhardMod BT" pitchFamily="18" charset="0"/>
              </a:rPr>
              <a:t>A Generational Shift?</a:t>
            </a:r>
            <a:br>
              <a:rPr lang="en-US" dirty="0" smtClean="0">
                <a:solidFill>
                  <a:schemeClr val="bg1"/>
                </a:solidFill>
                <a:latin typeface="BernhardMod BT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BernhardMod BT" pitchFamily="18" charset="0"/>
              </a:rPr>
              <a:t>Who Now Reads…?</a:t>
            </a:r>
            <a:endParaRPr lang="en-US" dirty="0">
              <a:solidFill>
                <a:schemeClr val="bg1"/>
              </a:solidFill>
              <a:latin typeface="BernhardMod B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0443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4000" dirty="0" err="1" smtClean="0">
                <a:solidFill>
                  <a:schemeClr val="bg1"/>
                </a:solidFill>
              </a:rPr>
              <a:t>Eliade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Lévi-Strauss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Malinowski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E. O. James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J. G. Frazer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The </a:t>
            </a:r>
            <a:r>
              <a:rPr lang="en-US" sz="4000" dirty="0" err="1" smtClean="0">
                <a:solidFill>
                  <a:schemeClr val="bg1"/>
                </a:solidFill>
              </a:rPr>
              <a:t>phenomenologists</a:t>
            </a:r>
            <a:r>
              <a:rPr lang="en-US" sz="4000" dirty="0" smtClean="0">
                <a:solidFill>
                  <a:schemeClr val="bg1"/>
                </a:solidFill>
              </a:rPr>
              <a:t> of religion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And, of course, Don Wiebe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So, Who’s Your Daddy Now?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dirty="0" smtClean="0"/>
              <a:t>Foucault?</a:t>
            </a:r>
            <a:endParaRPr lang="en-US" sz="4000" dirty="0"/>
          </a:p>
        </p:txBody>
      </p:sp>
      <p:pic>
        <p:nvPicPr>
          <p:cNvPr id="8" name="Content Placeholder 7" descr="michel_foucaul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4657" y="2278505"/>
            <a:ext cx="3912432" cy="4032354"/>
          </a:xfrm>
          <a:ln w="76200">
            <a:solidFill>
              <a:srgbClr val="FF0000"/>
            </a:solidFill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dirty="0" smtClean="0"/>
              <a:t>Derrida?</a:t>
            </a:r>
            <a:endParaRPr lang="en-US" sz="4000" dirty="0"/>
          </a:p>
        </p:txBody>
      </p:sp>
      <p:pic>
        <p:nvPicPr>
          <p:cNvPr id="9" name="Content Placeholder 8" descr="derrida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77972" y="2294796"/>
            <a:ext cx="3975881" cy="3951288"/>
          </a:xfrm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181" y="274638"/>
            <a:ext cx="8229600" cy="1143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Impact" pitchFamily="34" charset="0"/>
              </a:rPr>
              <a:t>Or,  </a:t>
            </a:r>
            <a:r>
              <a:rPr lang="en-US" dirty="0" err="1" smtClean="0">
                <a:latin typeface="Impact" pitchFamily="34" charset="0"/>
              </a:rPr>
              <a:t>Yo</a:t>
            </a:r>
            <a:r>
              <a:rPr lang="en-US" dirty="0" smtClean="0">
                <a:latin typeface="Impact" pitchFamily="34" charset="0"/>
              </a:rPr>
              <a:t>’  Momma?</a:t>
            </a:r>
            <a:endParaRPr lang="en-US" dirty="0">
              <a:latin typeface="Impact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400" dirty="0" smtClean="0"/>
              <a:t>Judith Butler</a:t>
            </a:r>
            <a:endParaRPr lang="en-US" sz="4400" dirty="0"/>
          </a:p>
        </p:txBody>
      </p:sp>
      <p:pic>
        <p:nvPicPr>
          <p:cNvPr id="8" name="Content Placeholder 7" descr="butler11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4577" y="2518348"/>
            <a:ext cx="3792512" cy="3582649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400" dirty="0" smtClean="0"/>
              <a:t>Mary Daly</a:t>
            </a:r>
            <a:endParaRPr lang="en-US" sz="4400" dirty="0"/>
          </a:p>
        </p:txBody>
      </p:sp>
      <p:pic>
        <p:nvPicPr>
          <p:cNvPr id="9" name="Content Placeholder 8" descr="mary-daly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6951" y="2533338"/>
            <a:ext cx="4257205" cy="34927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8800" dirty="0" smtClean="0">
                <a:latin typeface="Staccato222 BT" pitchFamily="66" charset="0"/>
              </a:rPr>
              <a:t>The Problem</a:t>
            </a:r>
            <a:endParaRPr lang="en-US" sz="8800" dirty="0">
              <a:latin typeface="Staccato222 B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Can old and new integrate easily?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Can senior complacency co-exist with junior arrogance?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So? “Kill” fathers &amp; mothers, or  strangle Oedipus in the crib?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AvantGarde Bk BT" pitchFamily="34" charset="0"/>
              </a:rPr>
              <a:t>No. Foucault inverts </a:t>
            </a:r>
            <a:r>
              <a:rPr lang="en-US" dirty="0" err="1" smtClean="0">
                <a:solidFill>
                  <a:schemeClr val="bg1"/>
                </a:solidFill>
                <a:latin typeface="AvantGarde Bk BT" pitchFamily="34" charset="0"/>
              </a:rPr>
              <a:t>Eliade</a:t>
            </a:r>
            <a:r>
              <a:rPr lang="en-US" dirty="0" smtClean="0">
                <a:solidFill>
                  <a:schemeClr val="bg1"/>
                </a:solidFill>
                <a:latin typeface="AvantGarde Bk BT" pitchFamily="34" charset="0"/>
              </a:rPr>
              <a:t>, and Derrida dissolves Lévi-Strauss.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AvantGarde Bk BT" pitchFamily="34" charset="0"/>
              </a:rPr>
              <a:t>Not likely. Stodgy seniors won’t budge; arrogant juniors won’t zip it.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vantGarde Bk BT" pitchFamily="34" charset="0"/>
              </a:rPr>
              <a:t>= Worst scenario of our state of play.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Exacerbating Factors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MLA = 900 lb gorilla sets the agenda;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new generation’s need to ‘flock’;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new generation’s thrill to make a mark;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 older generation’s ‘theory weariness’;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 older generation’s suspicions of ‘fad’;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Any incentives for inter-</a:t>
            </a:r>
            <a:r>
              <a:rPr lang="en-US" dirty="0" err="1" smtClean="0"/>
              <a:t>generationalism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has ever thus been so….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Impact" pitchFamily="34" charset="0"/>
              </a:rPr>
              <a:t>What Then Must Be Done?</a:t>
            </a:r>
            <a:endParaRPr lang="en-US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056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Old dogs can learn new tricks (viz. “</a:t>
            </a:r>
            <a:r>
              <a:rPr lang="en-US" dirty="0" err="1" smtClean="0"/>
              <a:t>brainage</a:t>
            </a:r>
            <a:r>
              <a:rPr lang="en-US" dirty="0" smtClean="0"/>
              <a:t>”), and should take first steps!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Revive debating – but especially across generations! No holds barred. Have fun!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Refuse to let theory choice be arbitrary – another reason for debate-style colloquia.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Get everything out into the open – </a:t>
            </a:r>
            <a:r>
              <a:rPr lang="en-US" b="1" dirty="0" smtClean="0"/>
              <a:t>every</a:t>
            </a:r>
            <a:r>
              <a:rPr lang="en-US" dirty="0" smtClean="0"/>
              <a:t>thing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9842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‘Father Killing’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as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Academic Practice?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Eliade.Old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42597" y="2323475"/>
            <a:ext cx="3213835" cy="41522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6600" dirty="0" smtClean="0">
                <a:latin typeface="Allegro BT" pitchFamily="82" charset="0"/>
              </a:rPr>
              <a:t>Conclusion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281659" y="3717561"/>
            <a:ext cx="6400800" cy="2338466"/>
          </a:xfrm>
          <a:solidFill>
            <a:schemeClr val="accent1">
              <a:lumMod val="90000"/>
            </a:schemeClr>
          </a:solidFill>
          <a:ln w="3175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“Lively up yourself” 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(Bob Marley)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7270230" y="1678898"/>
            <a:ext cx="914400" cy="9144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xplosion 2 4"/>
          <p:cNvSpPr/>
          <p:nvPr/>
        </p:nvSpPr>
        <p:spPr>
          <a:xfrm>
            <a:off x="659567" y="5486400"/>
            <a:ext cx="914400" cy="9144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 2 5"/>
          <p:cNvSpPr/>
          <p:nvPr/>
        </p:nvSpPr>
        <p:spPr>
          <a:xfrm>
            <a:off x="794479" y="329784"/>
            <a:ext cx="914400" cy="914400"/>
          </a:xfrm>
          <a:prstGeom prst="irregularSeal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xplosion 2 6"/>
          <p:cNvSpPr/>
          <p:nvPr/>
        </p:nvSpPr>
        <p:spPr>
          <a:xfrm>
            <a:off x="2308486" y="3222885"/>
            <a:ext cx="914400" cy="914400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en-US" sz="5400" dirty="0" smtClean="0"/>
              <a:t>””</a:t>
            </a:r>
            <a:r>
              <a:rPr lang="en-US" sz="5400" dirty="0" smtClean="0">
                <a:solidFill>
                  <a:schemeClr val="bg1"/>
                </a:solidFill>
              </a:rPr>
              <a:t>”Dad! You Lied!”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20711"/>
          </a:xfrm>
        </p:spPr>
        <p:txBody>
          <a:bodyPr/>
          <a:lstStyle/>
          <a:p>
            <a:r>
              <a:rPr lang="en-US" dirty="0" err="1" smtClean="0"/>
              <a:t>Exbi</a:t>
            </a:r>
            <a:r>
              <a:rPr lang="en-US" dirty="0" err="1" smtClean="0">
                <a:solidFill>
                  <a:schemeClr val="bg1"/>
                </a:solidFill>
              </a:rPr>
              <a:t>Case</a:t>
            </a:r>
            <a:r>
              <a:rPr lang="en-US" dirty="0" smtClean="0">
                <a:solidFill>
                  <a:schemeClr val="bg1"/>
                </a:solidFill>
              </a:rPr>
              <a:t> A:  Heidegger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Heidegger We “Know”</a:t>
            </a:r>
            <a:endParaRPr lang="en-US" dirty="0"/>
          </a:p>
        </p:txBody>
      </p:sp>
      <p:pic>
        <p:nvPicPr>
          <p:cNvPr id="5" name="Content Placeholder 4" descr="heid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94675" y="1768839"/>
            <a:ext cx="4302177" cy="4557009"/>
          </a:xfrm>
        </p:spPr>
      </p:pic>
      <p:pic>
        <p:nvPicPr>
          <p:cNvPr id="6" name="Content Placeholder 5" descr="Heid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06715" y="1783830"/>
            <a:ext cx="3198905" cy="43423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</a:t>
            </a:r>
            <a:r>
              <a:rPr lang="en-US" dirty="0" smtClean="0">
                <a:solidFill>
                  <a:schemeClr val="bg1"/>
                </a:solidFill>
              </a:rPr>
              <a:t>he Heidegger We Didn’t Know</a:t>
            </a:r>
            <a:endParaRPr lang="en-US" dirty="0"/>
          </a:p>
        </p:txBody>
      </p:sp>
      <p:pic>
        <p:nvPicPr>
          <p:cNvPr id="7" name="Content Placeholder 6" descr="heidNaz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64039" y="1539039"/>
            <a:ext cx="6291072" cy="53080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4469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dirty="0" smtClean="0"/>
              <a:t>What Did You Do in the War, Daddy?</a:t>
            </a:r>
            <a:endParaRPr lang="en-US" sz="3600" dirty="0"/>
          </a:p>
        </p:txBody>
      </p:sp>
      <p:pic>
        <p:nvPicPr>
          <p:cNvPr id="6" name="Content Placeholder 5" descr="xn.CCov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84026" y="1139252"/>
            <a:ext cx="6115987" cy="57187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xnC.clos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9342" y="206206"/>
            <a:ext cx="7845552" cy="2667000"/>
          </a:xfrm>
        </p:spPr>
      </p:pic>
      <p:pic>
        <p:nvPicPr>
          <p:cNvPr id="12" name="Content Placeholder 11" descr="xnC.Ivan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344775" y="3747542"/>
            <a:ext cx="8304550" cy="24883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686" y="259648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You Did What?! (1982)</a:t>
            </a:r>
            <a:endParaRPr lang="en-US" dirty="0"/>
          </a:p>
        </p:txBody>
      </p:sp>
      <p:pic>
        <p:nvPicPr>
          <p:cNvPr id="4" name="Content Placeholder 3" descr="xnC.Pg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2278505" y="1600200"/>
            <a:ext cx="4512039" cy="50254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rong way image slid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Wrong way image slide</Template>
  <TotalTime>474</TotalTime>
  <Words>488</Words>
  <Application>Microsoft Office PowerPoint</Application>
  <PresentationFormat>On-screen Show (4:3)</PresentationFormat>
  <Paragraphs>117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Wrong way image slide</vt:lpstr>
      <vt:lpstr>  Crisis and Creativity: The Changing Faces of Religious Studies Programs IAHR Quinquennial Meeting Toronto, 17 August 2010   “Negotiating Generational Change”  Ivan Strenski   </vt:lpstr>
      <vt:lpstr>Negotiating Generational Change</vt:lpstr>
      <vt:lpstr>‘Father Killing’  as  Academic Practice?</vt:lpstr>
      <vt:lpstr>D”””Dad! You Lied!”</vt:lpstr>
      <vt:lpstr>The Heidegger We “Know”</vt:lpstr>
      <vt:lpstr>The Heidegger We Didn’t Know</vt:lpstr>
      <vt:lpstr>What Did You Do in the War, Daddy?</vt:lpstr>
      <vt:lpstr>Slide 8</vt:lpstr>
      <vt:lpstr>You Did What?! (1982)</vt:lpstr>
      <vt:lpstr>But, We’re Not Interested</vt:lpstr>
      <vt:lpstr>“We” Are the JAAR</vt:lpstr>
      <vt:lpstr>Après… La Déluge</vt:lpstr>
      <vt:lpstr>“But, Dad! You Said…!”</vt:lpstr>
      <vt:lpstr>The Eliade Many Knew</vt:lpstr>
      <vt:lpstr>The Eliade Known &amp; Loved</vt:lpstr>
      <vt:lpstr>The Eliade We Knew a Bit</vt:lpstr>
      <vt:lpstr>And, Oh Yes, Maitreyi Devi</vt:lpstr>
      <vt:lpstr>A Bucharest Eliade Few Knew</vt:lpstr>
      <vt:lpstr>Or, The Eliade None Knew (or would say they knew)</vt:lpstr>
      <vt:lpstr>And, @ Eliade &amp; “Traditionalism”  (Italian Style) Who Knew?</vt:lpstr>
      <vt:lpstr>Religion &amp; Politics: Italy 1920’s and 1930’s</vt:lpstr>
      <vt:lpstr>Likewise, Few Knew @This</vt:lpstr>
      <vt:lpstr>Telling Some of Eliade’s  Romanian “Traditionalist” Story </vt:lpstr>
      <vt:lpstr>A Generational Shift? Who Now Reads…?</vt:lpstr>
      <vt:lpstr>So, Who’s Your Daddy Now?</vt:lpstr>
      <vt:lpstr>Or,  Yo’  Momma?</vt:lpstr>
      <vt:lpstr>The Problem</vt:lpstr>
      <vt:lpstr>Exacerbating Factors</vt:lpstr>
      <vt:lpstr>What Then Must Be Done?</vt:lpstr>
      <vt:lpstr>Conclusion </vt:lpstr>
    </vt:vector>
  </TitlesOfParts>
  <Manager/>
  <Company>UC Riverside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Ivan Strenski</dc:creator>
  <cp:keywords/>
  <dc:description/>
  <cp:lastModifiedBy>Ivan Strenski</cp:lastModifiedBy>
  <cp:revision>59</cp:revision>
  <dcterms:created xsi:type="dcterms:W3CDTF">2010-08-11T17:10:16Z</dcterms:created>
  <dcterms:modified xsi:type="dcterms:W3CDTF">2010-08-13T17:31:04Z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TC011800011033</vt:lpwstr>
  </property>
</Properties>
</file>