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9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37" autoAdjust="0"/>
  </p:normalViewPr>
  <p:slideViewPr>
    <p:cSldViewPr>
      <p:cViewPr>
        <p:scale>
          <a:sx n="76" d="100"/>
          <a:sy n="76" d="100"/>
        </p:scale>
        <p:origin x="-6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DD755-99B7-4779-AC13-DEBBE5A1119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081CF-C8BC-4520-B45E-85AF126AF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081CF-C8BC-4520-B45E-85AF126AFB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081CF-C8BC-4520-B45E-85AF126AFB1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081CF-C8BC-4520-B45E-85AF126AFB1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081CF-C8BC-4520-B45E-85AF126AFB1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081CF-C8BC-4520-B45E-85AF126AFB1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081CF-C8BC-4520-B45E-85AF126AFB1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CE5F-8F26-4243-A8C9-8A723B1608D8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7248-63BA-49FD-A4E5-26ABC8C32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CE5F-8F26-4243-A8C9-8A723B1608D8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7248-63BA-49FD-A4E5-26ABC8C32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CE5F-8F26-4243-A8C9-8A723B1608D8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7248-63BA-49FD-A4E5-26ABC8C32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CE5F-8F26-4243-A8C9-8A723B1608D8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7248-63BA-49FD-A4E5-26ABC8C32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CE5F-8F26-4243-A8C9-8A723B1608D8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7248-63BA-49FD-A4E5-26ABC8C32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CE5F-8F26-4243-A8C9-8A723B1608D8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7248-63BA-49FD-A4E5-26ABC8C32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CE5F-8F26-4243-A8C9-8A723B1608D8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7248-63BA-49FD-A4E5-26ABC8C32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CE5F-8F26-4243-A8C9-8A723B1608D8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7248-63BA-49FD-A4E5-26ABC8C32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CE5F-8F26-4243-A8C9-8A723B1608D8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7248-63BA-49FD-A4E5-26ABC8C32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CE5F-8F26-4243-A8C9-8A723B1608D8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7248-63BA-49FD-A4E5-26ABC8C32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CE5F-8F26-4243-A8C9-8A723B1608D8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7248-63BA-49FD-A4E5-26ABC8C32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4CE5F-8F26-4243-A8C9-8A723B1608D8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7248-63BA-49FD-A4E5-26ABC8C32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enguiat Bk BT" pitchFamily="18" charset="0"/>
              </a:rPr>
              <a:t>Overcoming </a:t>
            </a:r>
            <a:br>
              <a:rPr lang="en-US" dirty="0" smtClean="0">
                <a:solidFill>
                  <a:srgbClr val="FF0000"/>
                </a:solidFill>
                <a:latin typeface="Benguiat Bk BT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Benguiat Bk BT" pitchFamily="18" charset="0"/>
              </a:rPr>
              <a:t>Empathy Fetishism</a:t>
            </a:r>
            <a:endParaRPr lang="en-US" dirty="0">
              <a:solidFill>
                <a:srgbClr val="FF0000"/>
              </a:solidFill>
              <a:latin typeface="Benguiat Bk BT" pitchFamily="18" charset="0"/>
            </a:endParaRPr>
          </a:p>
        </p:txBody>
      </p:sp>
      <p:pic>
        <p:nvPicPr>
          <p:cNvPr id="5" name="Content Placeholder 4" descr="P724011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905000" y="1752600"/>
            <a:ext cx="4800600" cy="4953000"/>
          </a:xfrm>
        </p:spPr>
      </p:pic>
    </p:spTree>
  </p:cSld>
  <p:clrMapOvr>
    <a:masterClrMapping/>
  </p:clrMapOvr>
  <p:transition spd="slow">
    <p:dissolve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London Tube" pitchFamily="2" charset="0"/>
              </a:rPr>
              <a:t>Empathy</a:t>
            </a:r>
            <a:r>
              <a:rPr lang="en-US" dirty="0" smtClean="0">
                <a:solidFill>
                  <a:srgbClr val="FF0000"/>
                </a:solidFill>
                <a:latin typeface="London Tube" pitchFamily="2" charset="0"/>
              </a:rPr>
              <a:t> </a:t>
            </a:r>
            <a:r>
              <a:rPr lang="en-US" dirty="0" smtClean="0">
                <a:latin typeface="London Tube" pitchFamily="2" charset="0"/>
              </a:rPr>
              <a:t>is NOT </a:t>
            </a:r>
            <a:r>
              <a:rPr lang="en-US" dirty="0" smtClean="0">
                <a:solidFill>
                  <a:srgbClr val="FF0000"/>
                </a:solidFill>
                <a:latin typeface="London Tube" pitchFamily="2" charset="0"/>
              </a:rPr>
              <a:t>Sympathy</a:t>
            </a:r>
            <a:endParaRPr lang="en-US" sz="4800" b="1" dirty="0">
              <a:solidFill>
                <a:srgbClr val="FF0000"/>
              </a:solidFill>
              <a:latin typeface="London Tube" pitchFamily="2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990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London Tube" pitchFamily="2" charset="0"/>
              </a:rPr>
              <a:t>Well,  I finally </a:t>
            </a:r>
            <a:r>
              <a:rPr lang="en-US" dirty="0" smtClean="0">
                <a:latin typeface="London Tube" pitchFamily="2" charset="0"/>
              </a:rPr>
              <a:t> </a:t>
            </a:r>
            <a:r>
              <a:rPr lang="en-US" dirty="0" smtClean="0">
                <a:latin typeface="London Tube" pitchFamily="2" charset="0"/>
              </a:rPr>
              <a:t>see </a:t>
            </a:r>
            <a:r>
              <a:rPr lang="en-US" dirty="0" smtClean="0">
                <a:latin typeface="London Tube" pitchFamily="2" charset="0"/>
              </a:rPr>
              <a:t>your  POV </a:t>
            </a:r>
            <a:r>
              <a:rPr lang="en-US" dirty="0" smtClean="0">
                <a:latin typeface="London Tube" pitchFamily="2" charset="0"/>
              </a:rPr>
              <a:t>!</a:t>
            </a:r>
            <a:endParaRPr lang="en-US" dirty="0">
              <a:latin typeface="London Tube" pitchFamily="2" charset="0"/>
            </a:endParaRPr>
          </a:p>
        </p:txBody>
      </p:sp>
      <p:pic>
        <p:nvPicPr>
          <p:cNvPr id="11" name="Content Placeholder 10" descr="P731025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301" y="2641759"/>
            <a:ext cx="4039985" cy="3017520"/>
          </a:xfrm>
        </p:spPr>
      </p:pic>
      <p:pic>
        <p:nvPicPr>
          <p:cNvPr id="10" name="Content Placeholder 9" descr="ballet.Eil.IvFun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645920" y="2635524"/>
            <a:ext cx="4039985" cy="3029989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572000" y="1752600"/>
            <a:ext cx="4041775" cy="609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London Tube" pitchFamily="2" charset="0"/>
              </a:rPr>
              <a:t>And… </a:t>
            </a:r>
            <a:r>
              <a:rPr lang="en-US" sz="2800" dirty="0" smtClean="0">
                <a:latin typeface="London Tube" pitchFamily="2" charset="0"/>
              </a:rPr>
              <a:t> I </a:t>
            </a:r>
            <a:r>
              <a:rPr lang="en-US" sz="2800" dirty="0" smtClean="0">
                <a:latin typeface="London Tube" pitchFamily="2" charset="0"/>
              </a:rPr>
              <a:t>really dig it </a:t>
            </a:r>
            <a:r>
              <a:rPr lang="en-US" sz="2800" dirty="0" smtClean="0">
                <a:latin typeface="London Tube" pitchFamily="2" charset="0"/>
              </a:rPr>
              <a:t>!</a:t>
            </a:r>
            <a:endParaRPr lang="en-US" sz="2800" dirty="0">
              <a:latin typeface="London Tube" pitchFamily="2" charset="0"/>
            </a:endParaRPr>
          </a:p>
        </p:txBody>
      </p:sp>
    </p:spTree>
  </p:cSld>
  <p:clrMapOvr>
    <a:masterClrMapping/>
  </p:clrMapOvr>
  <p:transition spd="slow">
    <p:zoom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London Tube" pitchFamily="2" charset="0"/>
              </a:rPr>
              <a:t>Empathy is NOT Mind-Reading</a:t>
            </a:r>
            <a:endParaRPr lang="en-US" b="1" dirty="0">
              <a:latin typeface="London Tube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4040188" cy="9906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London Tube" pitchFamily="2" charset="0"/>
              </a:rPr>
              <a:t>Empathy </a:t>
            </a:r>
          </a:p>
          <a:p>
            <a:r>
              <a:rPr lang="en-US" sz="2800" dirty="0" smtClean="0">
                <a:latin typeface="London Tube" pitchFamily="2" charset="0"/>
              </a:rPr>
              <a:t>takes mental muscle</a:t>
            </a:r>
            <a:endParaRPr lang="en-US" sz="2800" dirty="0">
              <a:latin typeface="London Tube" pitchFamily="2" charset="0"/>
            </a:endParaRPr>
          </a:p>
        </p:txBody>
      </p:sp>
      <p:pic>
        <p:nvPicPr>
          <p:cNvPr id="6" name="Content Placeholder 5" descr="ballet.Eil.Ivan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301" y="2635524"/>
            <a:ext cx="4039985" cy="3029989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03288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London Tube" pitchFamily="2" charset="0"/>
              </a:rPr>
              <a:t>And, doesn’t happen </a:t>
            </a:r>
            <a:endParaRPr lang="en-US" sz="2800" dirty="0" smtClean="0">
              <a:latin typeface="London Tube" pitchFamily="2" charset="0"/>
            </a:endParaRPr>
          </a:p>
          <a:p>
            <a:pPr algn="ctr"/>
            <a:r>
              <a:rPr lang="en-US" sz="2800" dirty="0" smtClean="0">
                <a:latin typeface="London Tube" pitchFamily="2" charset="0"/>
              </a:rPr>
              <a:t>in a </a:t>
            </a:r>
            <a:r>
              <a:rPr lang="en-US" sz="2800" dirty="0" smtClean="0">
                <a:latin typeface="London Tube" pitchFamily="2" charset="0"/>
              </a:rPr>
              <a:t>(Aha!) flash</a:t>
            </a:r>
            <a:endParaRPr lang="en-US" sz="2800" dirty="0">
              <a:latin typeface="London Tube" pitchFamily="2" charset="0"/>
            </a:endParaRPr>
          </a:p>
        </p:txBody>
      </p:sp>
      <p:pic>
        <p:nvPicPr>
          <p:cNvPr id="5" name="Content Placeholder 4" descr="P7300262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645920" y="2635524"/>
            <a:ext cx="4039985" cy="3029988"/>
          </a:xfrm>
        </p:spPr>
      </p:pic>
    </p:spTree>
  </p:cSld>
  <p:clrMapOvr>
    <a:masterClrMapping/>
  </p:clrMapOvr>
  <p:transition spd="slow">
    <p:zoom dir="in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sz="6700" dirty="0" smtClean="0"/>
              <a:t>So, </a:t>
            </a:r>
            <a:r>
              <a:rPr lang="en-US" sz="6600" dirty="0" smtClean="0">
                <a:latin typeface="Staccato222 BT" pitchFamily="66" charset="0"/>
              </a:rPr>
              <a:t>Empathy is…</a:t>
            </a:r>
            <a:endParaRPr lang="en-US" sz="6600" dirty="0">
              <a:latin typeface="Staccato222 BT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87947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/>
              <a:t>Not Sympathy, because</a:t>
            </a:r>
          </a:p>
          <a:p>
            <a:pPr algn="ctr"/>
            <a:r>
              <a:rPr lang="en-US" sz="3200" dirty="0" smtClean="0"/>
              <a:t>(We Needn’t Agree)</a:t>
            </a:r>
            <a:endParaRPr lang="en-US" sz="3200" dirty="0"/>
          </a:p>
        </p:txBody>
      </p:sp>
      <p:pic>
        <p:nvPicPr>
          <p:cNvPr id="7" name="Content Placeholder 6" descr="21370-empathy_test_traveled_back_time_invisible_mute_sit_adolph_hitler_agonizing_toothache_feel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" y="2307560"/>
            <a:ext cx="4040188" cy="378844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219200"/>
            <a:ext cx="4343400" cy="1143000"/>
          </a:xfrm>
        </p:spPr>
        <p:txBody>
          <a:bodyPr>
            <a:no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Not Mind Reading, because</a:t>
            </a:r>
          </a:p>
          <a:p>
            <a:pPr algn="ctr"/>
            <a:r>
              <a:rPr lang="en-US" sz="2800" dirty="0" smtClean="0"/>
              <a:t>(It Is Not Magic)</a:t>
            </a:r>
          </a:p>
        </p:txBody>
      </p:sp>
      <p:pic>
        <p:nvPicPr>
          <p:cNvPr id="8" name="Content Placeholder 7" descr="mental telepathy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876800" y="2438400"/>
            <a:ext cx="3657600" cy="3657600"/>
          </a:xfrm>
        </p:spPr>
      </p:pic>
    </p:spTree>
  </p:cSld>
  <p:clrMapOvr>
    <a:masterClrMapping/>
  </p:clrMapOvr>
  <p:transition spd="slow">
    <p:wipe dir="d"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atin typeface="London Tube" pitchFamily="2" charset="0"/>
              </a:rPr>
              <a:t>Besides, Empathy </a:t>
            </a:r>
            <a:r>
              <a:rPr lang="en-US" sz="5400" dirty="0" smtClean="0">
                <a:latin typeface="London Tube" pitchFamily="2" charset="0"/>
              </a:rPr>
              <a:t>Can Be </a:t>
            </a:r>
            <a:r>
              <a:rPr lang="en-US" sz="5400" dirty="0" smtClean="0">
                <a:latin typeface="FuturaBlack BT" pitchFamily="82" charset="0"/>
              </a:rPr>
              <a:t>Mistaken!</a:t>
            </a:r>
            <a:endParaRPr lang="en-US" sz="5400" dirty="0">
              <a:latin typeface="FuturaBlack BT" pitchFamily="82" charset="0"/>
              <a:cs typeface="MV Boli" pitchFamily="2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 rot="10800000" flipV="1">
            <a:off x="457200" y="1524000"/>
            <a:ext cx="4040188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omic Sans MS" pitchFamily="66" charset="0"/>
                <a:cs typeface="AngsanaUPC" pitchFamily="18" charset="-34"/>
              </a:rPr>
              <a:t>Sometimes, I feel we are in </a:t>
            </a:r>
            <a:r>
              <a:rPr lang="en-US" sz="2800" dirty="0" smtClean="0">
                <a:latin typeface="Comic Sans MS" pitchFamily="66" charset="0"/>
                <a:cs typeface="AngsanaUPC" pitchFamily="18" charset="-34"/>
              </a:rPr>
              <a:t>tune, Boss</a:t>
            </a:r>
            <a:endParaRPr lang="en-US" sz="2800" dirty="0">
              <a:latin typeface="Comic Sans MS" pitchFamily="66" charset="0"/>
              <a:cs typeface="AngsanaUPC" pitchFamily="18" charset="-34"/>
            </a:endParaRPr>
          </a:p>
        </p:txBody>
      </p:sp>
      <p:pic>
        <p:nvPicPr>
          <p:cNvPr id="11" name="Content Placeholder 10" descr="echo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914400" y="3007518"/>
            <a:ext cx="2971800" cy="3164682"/>
          </a:xfrm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 rot="10800000" flipV="1">
            <a:off x="4724400" y="1676400"/>
            <a:ext cx="4041775" cy="990599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London Tube" pitchFamily="2" charset="0"/>
              </a:rPr>
              <a:t>But,  </a:t>
            </a:r>
            <a:r>
              <a:rPr lang="en-US" sz="2800" dirty="0" smtClean="0">
                <a:latin typeface="London Tube" pitchFamily="2" charset="0"/>
              </a:rPr>
              <a:t>then again,</a:t>
            </a:r>
          </a:p>
          <a:p>
            <a:r>
              <a:rPr lang="en-US" sz="2800" dirty="0" smtClean="0">
                <a:latin typeface="London Tube" pitchFamily="2" charset="0"/>
              </a:rPr>
              <a:t> </a:t>
            </a:r>
            <a:r>
              <a:rPr lang="en-US" sz="2800" dirty="0" smtClean="0">
                <a:latin typeface="London Tube" pitchFamily="2" charset="0"/>
              </a:rPr>
              <a:t>I really wonder…..</a:t>
            </a:r>
            <a:endParaRPr lang="en-US" sz="2800" dirty="0">
              <a:latin typeface="London Tube" pitchFamily="2" charset="0"/>
            </a:endParaRPr>
          </a:p>
        </p:txBody>
      </p:sp>
      <p:pic>
        <p:nvPicPr>
          <p:cNvPr id="15" name="Content Placeholder 14" descr="ech2.pn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257800" y="3007518"/>
            <a:ext cx="2895600" cy="3088482"/>
          </a:xfrm>
        </p:spPr>
      </p:pic>
      <p:sp>
        <p:nvSpPr>
          <p:cNvPr id="16" name="Heart 15"/>
          <p:cNvSpPr/>
          <p:nvPr/>
        </p:nvSpPr>
        <p:spPr>
          <a:xfrm>
            <a:off x="3505200" y="3581400"/>
            <a:ext cx="914400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Help 17">
            <a:hlinkClick r:id="" action="ppaction://noaction" highlightClick="1"/>
          </p:cNvPr>
          <p:cNvSpPr/>
          <p:nvPr/>
        </p:nvSpPr>
        <p:spPr>
          <a:xfrm>
            <a:off x="7848600" y="2667000"/>
            <a:ext cx="1042416" cy="1042416"/>
          </a:xfrm>
          <a:prstGeom prst="actionButtonHelp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u"/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So, It</a:t>
            </a:r>
            <a:r>
              <a:rPr lang="en-US" dirty="0" smtClean="0"/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 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Understanding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 Want and Need, Not Empathy</a:t>
            </a:r>
            <a:endParaRPr lang="en-US" dirty="0"/>
          </a:p>
        </p:txBody>
      </p:sp>
      <p:pic>
        <p:nvPicPr>
          <p:cNvPr id="9" name="Content Placeholder 8" descr="P8020319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slow">
    <p:zoom/>
    <p:sndAc>
      <p:stSnd>
        <p:snd r:embed="rId3" name="tad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102</Words>
  <Application>Microsoft Office PowerPoint</Application>
  <PresentationFormat>On-screen Show (4:3)</PresentationFormat>
  <Paragraphs>26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Overcoming  Empathy Fetishism</vt:lpstr>
      <vt:lpstr>Empathy is NOT Sympathy</vt:lpstr>
      <vt:lpstr>Empathy is NOT Mind-Reading</vt:lpstr>
      <vt:lpstr>So, Empathy is…</vt:lpstr>
      <vt:lpstr>Besides, Empathy Can Be Mistaken!</vt:lpstr>
      <vt:lpstr>So, It Is Understanding  We Want and Need, Not Empathy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Overcoming  Empathy Fetishism</dc:title>
  <dc:creator>User</dc:creator>
  <cp:lastModifiedBy>Ivan Strenski</cp:lastModifiedBy>
  <cp:revision>22</cp:revision>
  <dcterms:created xsi:type="dcterms:W3CDTF">2010-08-01T17:59:38Z</dcterms:created>
  <dcterms:modified xsi:type="dcterms:W3CDTF">2011-05-03T22:01:32Z</dcterms:modified>
</cp:coreProperties>
</file>