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4" r:id="rId3"/>
    <p:sldId id="257" r:id="rId4"/>
    <p:sldId id="261" r:id="rId5"/>
    <p:sldId id="264" r:id="rId6"/>
    <p:sldId id="266" r:id="rId7"/>
    <p:sldId id="270" r:id="rId8"/>
    <p:sldId id="271" r:id="rId9"/>
    <p:sldId id="269" r:id="rId10"/>
    <p:sldId id="265" r:id="rId11"/>
    <p:sldId id="267" r:id="rId12"/>
    <p:sldId id="258" r:id="rId13"/>
    <p:sldId id="272" r:id="rId14"/>
    <p:sldId id="262" r:id="rId15"/>
    <p:sldId id="259" r:id="rId16"/>
    <p:sldId id="260" r:id="rId17"/>
    <p:sldId id="263" r:id="rId18"/>
    <p:sldId id="273" r:id="rId19"/>
    <p:sldId id="268" r:id="rId20"/>
    <p:sldId id="282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63" autoAdjust="0"/>
  </p:normalViewPr>
  <p:slideViewPr>
    <p:cSldViewPr>
      <p:cViewPr varScale="1">
        <p:scale>
          <a:sx n="73" d="100"/>
          <a:sy n="73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1A537-84FF-4698-ACEB-10BC70D728B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76A9-A3FE-402C-A207-AB80C901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76A9-A3FE-402C-A207-AB80C9017E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33EB-9BF4-4487-B297-C01D22CD8A2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80BD-202D-446B-AF41-D1F4EA04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581400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>
                <a:latin typeface="Allegro BT" pitchFamily="82" charset="0"/>
              </a:rPr>
              <a:t>Evolution:</a:t>
            </a:r>
            <a:r>
              <a:rPr lang="en-US" dirty="0" smtClean="0">
                <a:latin typeface="Futura Md BT" pitchFamily="34" charset="0"/>
              </a:rPr>
              <a:t/>
            </a:r>
            <a:br>
              <a:rPr lang="en-US" dirty="0" smtClean="0">
                <a:latin typeface="Futura Md BT" pitchFamily="34" charset="0"/>
              </a:rPr>
            </a:br>
            <a:r>
              <a:rPr lang="en-US" dirty="0" smtClean="0">
                <a:latin typeface="Franklin Gothic Medium" pitchFamily="34" charset="0"/>
              </a:rPr>
              <a:t>Religion Changes </a:t>
            </a:r>
            <a:r>
              <a:rPr lang="en-US" dirty="0" smtClean="0">
                <a:latin typeface="Franklin Gothic Medium" pitchFamily="34" charset="0"/>
              </a:rPr>
              <a:t/>
            </a:r>
            <a:br>
              <a:rPr lang="en-US" dirty="0" smtClean="0">
                <a:latin typeface="Franklin Gothic Medium" pitchFamily="34" charset="0"/>
              </a:rPr>
            </a:br>
            <a:r>
              <a:rPr lang="en-US" dirty="0" smtClean="0">
                <a:latin typeface="Franklin Gothic Medium" pitchFamily="34" charset="0"/>
              </a:rPr>
              <a:t>by </a:t>
            </a:r>
            <a:br>
              <a:rPr lang="en-US" dirty="0" smtClean="0">
                <a:latin typeface="Franklin Gothic Medium" pitchFamily="34" charset="0"/>
              </a:rPr>
            </a:br>
            <a:r>
              <a:rPr lang="en-US" dirty="0" smtClean="0">
                <a:latin typeface="Franklin Gothic Medium" pitchFamily="34" charset="0"/>
              </a:rPr>
              <a:t>Growing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9812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uphin" pitchFamily="18" charset="0"/>
              </a:rPr>
              <a:t>E. B.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uphin" pitchFamily="18" charset="0"/>
              </a:rPr>
              <a:t>Tylor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uphin" pitchFamily="18" charset="0"/>
              </a:rPr>
              <a:t>, William Robertson Smith, 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uphin" pitchFamily="18" charset="0"/>
              </a:rPr>
              <a:t>and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uphin" pitchFamily="18" charset="0"/>
              </a:rPr>
              <a:t>James George Frazer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Dauphin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hardMod BT" pitchFamily="18" charset="0"/>
              </a:rPr>
              <a:t>William Robertson </a:t>
            </a:r>
            <a:r>
              <a:rPr lang="en-US" dirty="0" smtClean="0">
                <a:latin typeface="BernhardMod BT" pitchFamily="18" charset="0"/>
              </a:rPr>
              <a:t>Smith </a:t>
            </a:r>
            <a:r>
              <a:rPr lang="en-US" sz="2700" dirty="0" smtClean="0">
                <a:latin typeface="BernhardMod BT" pitchFamily="18" charset="0"/>
              </a:rPr>
              <a:t>(1846-94)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vantGarde Bk BT" pitchFamily="34" charset="0"/>
              </a:rPr>
              <a:t>How to Explain…?</a:t>
            </a:r>
            <a:endParaRPr lang="en-US" dirty="0">
              <a:latin typeface="AvantGarde Bk BT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Why Biblical Holiness</a:t>
            </a:r>
            <a:endParaRPr lang="en-US" dirty="0"/>
          </a:p>
        </p:txBody>
      </p:sp>
      <p:pic>
        <p:nvPicPr>
          <p:cNvPr id="16" name="Content Placeholder 15" descr="alonso-cano-noli-me-tange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2286000"/>
            <a:ext cx="3200400" cy="3886200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Seems Just Like ‘Primitive’ </a:t>
            </a:r>
            <a:r>
              <a:rPr lang="en-US" dirty="0" err="1" smtClean="0"/>
              <a:t>Tabu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7" name="Content Placeholder 16" descr="honamalino.kapu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86001"/>
            <a:ext cx="4041775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vantGarde Md BT" pitchFamily="34" charset="0"/>
              </a:rPr>
              <a:t>Because, They </a:t>
            </a:r>
            <a:r>
              <a:rPr lang="en-US" u="sng" dirty="0" smtClean="0">
                <a:solidFill>
                  <a:schemeClr val="bg1"/>
                </a:solidFill>
                <a:latin typeface="AvantGarde Md BT" pitchFamily="34" charset="0"/>
              </a:rPr>
              <a:t>Are</a:t>
            </a:r>
            <a:r>
              <a:rPr lang="en-US" dirty="0" smtClean="0">
                <a:solidFill>
                  <a:schemeClr val="bg1"/>
                </a:solidFill>
                <a:latin typeface="AvantGarde Md BT" pitchFamily="34" charset="0"/>
              </a:rPr>
              <a:t> the Same </a:t>
            </a:r>
            <a:endParaRPr lang="en-US" dirty="0">
              <a:solidFill>
                <a:schemeClr val="bg1"/>
              </a:solidFill>
              <a:latin typeface="AvantGarde Md BT" pitchFamily="34" charset="0"/>
            </a:endParaRPr>
          </a:p>
        </p:txBody>
      </p:sp>
      <p:pic>
        <p:nvPicPr>
          <p:cNvPr id="12" name="Picture Placeholder 11" descr="Tree-of-forbidden-fruit-adam-woema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33600" y="1295400"/>
            <a:ext cx="4648200" cy="5562600"/>
          </a:xfrm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William Robertson Smith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In the Beginning</a:t>
            </a:r>
            <a:endParaRPr lang="en-US" dirty="0"/>
          </a:p>
        </p:txBody>
      </p:sp>
      <p:pic>
        <p:nvPicPr>
          <p:cNvPr id="13" name="Content Placeholder 12" descr="2_Robertson_Smit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06867" y="2174875"/>
            <a:ext cx="2540854" cy="3951288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His “Wee Free”</a:t>
            </a:r>
            <a:endParaRPr lang="en-US" dirty="0"/>
          </a:p>
        </p:txBody>
      </p:sp>
      <p:pic>
        <p:nvPicPr>
          <p:cNvPr id="14" name="Content Placeholder 13" descr="1 birth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14854" y="2174875"/>
            <a:ext cx="290211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Off to Germany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</a:rPr>
              <a:t>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Study </a:t>
            </a:r>
            <a:r>
              <a:rPr lang="en-US" dirty="0" smtClean="0">
                <a:latin typeface="Allegro BT" pitchFamily="82" charset="0"/>
                <a:ea typeface="Cambria Math" pitchFamily="18" charset="0"/>
              </a:rPr>
              <a:t>Bible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 Critically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With </a:t>
            </a:r>
            <a:r>
              <a:rPr lang="en-US" dirty="0" smtClean="0"/>
              <a:t>Julius </a:t>
            </a:r>
            <a:r>
              <a:rPr lang="en-US" dirty="0" err="1" smtClean="0"/>
              <a:t>Wellhausen</a:t>
            </a:r>
            <a:r>
              <a:rPr lang="en-US" dirty="0" smtClean="0"/>
              <a:t> --</a:t>
            </a:r>
          </a:p>
          <a:p>
            <a:pPr algn="ctr"/>
            <a:r>
              <a:rPr lang="en-US" dirty="0" smtClean="0"/>
              <a:t>“Higher Criticism”</a:t>
            </a:r>
            <a:endParaRPr lang="en-US" dirty="0"/>
          </a:p>
        </p:txBody>
      </p:sp>
      <p:pic>
        <p:nvPicPr>
          <p:cNvPr id="14" name="Content Placeholder 13" descr="3 sadduceescv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3581400" cy="4267200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914399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Locate Biblical Text in a Context</a:t>
            </a:r>
          </a:p>
          <a:p>
            <a:pPr algn="ctr"/>
            <a:r>
              <a:rPr lang="en-US" dirty="0" smtClean="0"/>
              <a:t> Find Out its “</a:t>
            </a:r>
            <a:r>
              <a:rPr lang="en-US" dirty="0" err="1" smtClean="0"/>
              <a:t>Sitz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Leben</a:t>
            </a:r>
            <a:r>
              <a:rPr lang="en-US" dirty="0" smtClean="0"/>
              <a:t>”!</a:t>
            </a:r>
            <a:endParaRPr lang="en-US" dirty="0"/>
          </a:p>
        </p:txBody>
      </p:sp>
      <p:pic>
        <p:nvPicPr>
          <p:cNvPr id="15" name="Content Placeholder 14" descr="context_ring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362200"/>
            <a:ext cx="4194175" cy="4114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anklin Gothic Medium" pitchFamily="34" charset="0"/>
              </a:rPr>
              <a:t>Back to Teach in Scotland (Aberdeen): </a:t>
            </a: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Franklin Gothic Medium" pitchFamily="34" charset="0"/>
              </a:rPr>
              <a:t>But, Big Trouble Because of His German Ideas</a:t>
            </a:r>
            <a:endParaRPr lang="en-US" sz="3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4040188" cy="487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vs. Established </a:t>
            </a:r>
            <a:r>
              <a:rPr lang="en-US" dirty="0" smtClean="0"/>
              <a:t>Church</a:t>
            </a:r>
            <a:endParaRPr lang="en-US" dirty="0"/>
          </a:p>
        </p:txBody>
      </p:sp>
      <p:pic>
        <p:nvPicPr>
          <p:cNvPr id="7" name="Content Placeholder 6" descr="6.8 P101019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62000" y="2743200"/>
            <a:ext cx="3412835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828800"/>
            <a:ext cx="4495800" cy="487362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&amp; His “Wee Free” Presbyterians</a:t>
            </a:r>
            <a:endParaRPr lang="en-US" dirty="0"/>
          </a:p>
        </p:txBody>
      </p:sp>
      <p:pic>
        <p:nvPicPr>
          <p:cNvPr id="8" name="Content Placeholder 7" descr="8.2 P1010179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8200" y="3276600"/>
            <a:ext cx="4041775" cy="2425065"/>
          </a:xfrm>
        </p:spPr>
      </p:pic>
    </p:spTree>
  </p:cSld>
  <p:clrMapOvr>
    <a:masterClrMapping/>
  </p:clrMapOvr>
  <p:transition spd="slow"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entury" pitchFamily="18" charset="0"/>
              </a:rPr>
              <a:t>(Peaceful) Cambridge </a:t>
            </a:r>
            <a:r>
              <a:rPr lang="en-US" dirty="0" smtClean="0">
                <a:latin typeface="Century" pitchFamily="18" charset="0"/>
              </a:rPr>
              <a:t>Years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Great Work</a:t>
            </a:r>
            <a:endParaRPr lang="en-US" dirty="0"/>
          </a:p>
        </p:txBody>
      </p:sp>
      <p:pic>
        <p:nvPicPr>
          <p:cNvPr id="7" name="Content Placeholder 6" descr="3 wrs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071653" y="2174875"/>
            <a:ext cx="2811281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98488"/>
          </a:xfrm>
        </p:spPr>
        <p:txBody>
          <a:bodyPr/>
          <a:lstStyle/>
          <a:p>
            <a:pPr algn="ctr"/>
            <a:r>
              <a:rPr lang="en-US" dirty="0" smtClean="0"/>
              <a:t>Lots of Play</a:t>
            </a:r>
            <a:endParaRPr lang="en-US" dirty="0"/>
          </a:p>
        </p:txBody>
      </p:sp>
      <p:pic>
        <p:nvPicPr>
          <p:cNvPr id="8" name="Content Placeholder 7" descr="3.1Cambrdg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24400" y="2209800"/>
            <a:ext cx="3733736" cy="3886200"/>
          </a:xfr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BernhardMod BT" pitchFamily="18" charset="0"/>
              </a:rPr>
              <a:t>Sitz</a:t>
            </a:r>
            <a: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nhardMod BT" pitchFamily="18" charset="0"/>
              </a:rPr>
              <a:t>im</a:t>
            </a:r>
            <a: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nhardMod BT" pitchFamily="18" charset="0"/>
              </a:rPr>
              <a:t>Leben</a:t>
            </a:r>
            <a: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  <a:t>” for Real: </a:t>
            </a:r>
            <a:b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  <a:t>Among </a:t>
            </a:r>
            <a: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  <a:t>the Semites as a </a:t>
            </a:r>
            <a: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  <a:t>‘Semite’</a:t>
            </a:r>
            <a:endParaRPr lang="en-US" dirty="0">
              <a:solidFill>
                <a:schemeClr val="bg1"/>
              </a:solidFill>
              <a:latin typeface="BernhardMod B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Monotype Corsiva" pitchFamily="66" charset="0"/>
              </a:rPr>
              <a:t>Abdullah </a:t>
            </a:r>
            <a:r>
              <a:rPr lang="en-US" sz="2800" dirty="0" err="1" smtClean="0">
                <a:latin typeface="Monotype Corsiva" pitchFamily="66" charset="0"/>
              </a:rPr>
              <a:t>Efendi</a:t>
            </a:r>
            <a:endParaRPr lang="en-US" sz="2800" dirty="0">
              <a:latin typeface="Monotype Corsiva" pitchFamily="66" charset="0"/>
            </a:endParaRPr>
          </a:p>
        </p:txBody>
      </p:sp>
      <p:pic>
        <p:nvPicPr>
          <p:cNvPr id="7" name="Content Placeholder 6" descr="5 Effend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69357" y="2174875"/>
            <a:ext cx="3215874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Monotype Corsiva" pitchFamily="66" charset="0"/>
                <a:cs typeface="Estrangelo Edessa" pitchFamily="66"/>
              </a:rPr>
              <a:t>Saladin  </a:t>
            </a:r>
            <a:r>
              <a:rPr lang="en-US" sz="2800" dirty="0" err="1" smtClean="0">
                <a:latin typeface="Monotype Corsiva" pitchFamily="66" charset="0"/>
                <a:cs typeface="Estrangelo Edessa" pitchFamily="66"/>
              </a:rPr>
              <a:t>Bey</a:t>
            </a:r>
            <a:endParaRPr lang="en-US" sz="2800" dirty="0">
              <a:latin typeface="Monotype Corsiva" pitchFamily="66" charset="0"/>
              <a:cs typeface="Estrangelo Edessa" pitchFamily="66"/>
            </a:endParaRPr>
          </a:p>
        </p:txBody>
      </p:sp>
      <p:pic>
        <p:nvPicPr>
          <p:cNvPr id="8" name="Content Placeholder 7" descr="6 hajji.Oct07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184699" y="2174875"/>
            <a:ext cx="2962427" cy="3951288"/>
          </a:xfrm>
        </p:spPr>
      </p:pic>
    </p:spTree>
  </p:cSld>
  <p:clrMapOvr>
    <a:masterClrMapping/>
  </p:clrMapOvr>
  <p:transition spd="slow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GoudyHandtooled BT" pitchFamily="82" charset="0"/>
              </a:rPr>
              <a:t>Comparison Means that:</a:t>
            </a:r>
            <a:br>
              <a:rPr lang="en-US" dirty="0" smtClean="0">
                <a:latin typeface="GoudyHandtooled BT" pitchFamily="82" charset="0"/>
              </a:rPr>
            </a:br>
            <a:r>
              <a:rPr lang="en-US" sz="4000" dirty="0" smtClean="0">
                <a:latin typeface="Futura Md BT" pitchFamily="34" charset="0"/>
              </a:rPr>
              <a:t>Semites ≈ Maoris</a:t>
            </a:r>
            <a:endParaRPr lang="en-US" sz="4000" dirty="0">
              <a:latin typeface="Futura Md B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Eating the Unclean </a:t>
            </a:r>
            <a:r>
              <a:rPr lang="en-US" dirty="0" smtClean="0"/>
              <a:t>-- </a:t>
            </a:r>
            <a:r>
              <a:rPr lang="en-US" dirty="0" err="1" smtClean="0"/>
              <a:t>Tabu</a:t>
            </a:r>
            <a:endParaRPr lang="en-US" dirty="0"/>
          </a:p>
        </p:txBody>
      </p:sp>
      <p:pic>
        <p:nvPicPr>
          <p:cNvPr id="8" name="Content Placeholder 7" descr="unclea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4478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Touching the </a:t>
            </a:r>
            <a:r>
              <a:rPr lang="en-US" dirty="0" smtClean="0"/>
              <a:t>Holy, </a:t>
            </a:r>
            <a:r>
              <a:rPr lang="en-US" dirty="0" err="1" smtClean="0"/>
              <a:t>Tabu</a:t>
            </a:r>
            <a:r>
              <a:rPr lang="en-US" dirty="0" smtClean="0"/>
              <a:t>, Too</a:t>
            </a:r>
            <a:endParaRPr lang="en-US" dirty="0"/>
          </a:p>
        </p:txBody>
      </p:sp>
      <p:pic>
        <p:nvPicPr>
          <p:cNvPr id="7" name="Content Placeholder 6" descr="maori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311225" y="2174875"/>
            <a:ext cx="2709375" cy="3951288"/>
          </a:xfrm>
        </p:spPr>
      </p:pic>
    </p:spTree>
  </p:cSld>
  <p:clrMapOvr>
    <a:masterClrMapping/>
  </p:clrMapOvr>
  <p:transition spd="slow"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nstantia" pitchFamily="18" charset="0"/>
                <a:cs typeface="Estrangelo Edessa" pitchFamily="66"/>
              </a:rPr>
              <a:t>But “We” Are Higher -- “Exceptional”:</a:t>
            </a:r>
            <a:br>
              <a:rPr lang="en-US" sz="3200" dirty="0" smtClean="0">
                <a:latin typeface="Constantia" pitchFamily="18" charset="0"/>
                <a:cs typeface="Estrangelo Edessa" pitchFamily="66"/>
              </a:rPr>
            </a:br>
            <a:r>
              <a:rPr lang="en-US" sz="3200" dirty="0" smtClean="0">
                <a:latin typeface="Constantia" pitchFamily="18" charset="0"/>
                <a:cs typeface="Estrangelo Edessa" pitchFamily="66"/>
              </a:rPr>
              <a:t>Our Religion Is Basically Morality &amp; Beliefs</a:t>
            </a:r>
            <a:endParaRPr lang="en-US" sz="3200" dirty="0">
              <a:latin typeface="Constantia" pitchFamily="18" charset="0"/>
              <a:cs typeface="Estrangelo Edessa" pitchFamily="66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‘Their’ Material Religion = Rituals &amp;Taboos</a:t>
            </a:r>
            <a:endParaRPr lang="en-US" dirty="0"/>
          </a:p>
        </p:txBody>
      </p:sp>
      <p:pic>
        <p:nvPicPr>
          <p:cNvPr id="8" name="Content Placeholder 7" descr="9 leiris chicke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28600" y="2286000"/>
            <a:ext cx="4175030" cy="39624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‘Our’ </a:t>
            </a:r>
            <a:r>
              <a:rPr lang="en-US" dirty="0" smtClean="0">
                <a:latin typeface="Humanst521 BT" pitchFamily="34" charset="0"/>
              </a:rPr>
              <a:t>Spiritual </a:t>
            </a:r>
            <a:r>
              <a:rPr lang="en-US" dirty="0" smtClean="0"/>
              <a:t>Religion = Morality &amp; Doctrines</a:t>
            </a:r>
            <a:endParaRPr lang="en-US" dirty="0"/>
          </a:p>
        </p:txBody>
      </p:sp>
      <p:pic>
        <p:nvPicPr>
          <p:cNvPr id="9" name="Content Placeholder 8" descr="the_spiritual_path-278185500_std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105400" y="2362200"/>
            <a:ext cx="3505200" cy="3886199"/>
          </a:xfrm>
        </p:spPr>
      </p:pic>
    </p:spTree>
  </p:cSld>
  <p:clrMapOvr>
    <a:masterClrMapping/>
  </p:clrMapOvr>
  <p:transition spd="slow"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James George Frazer </a:t>
            </a:r>
            <a:r>
              <a:rPr lang="en-US" sz="2400" dirty="0" smtClean="0"/>
              <a:t>(1854-1941)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cs typeface="Estrangelo Edessa" pitchFamily="66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umanst521 BT" pitchFamily="34" charset="0"/>
              </a:rPr>
              <a:t>Another Scot</a:t>
            </a:r>
            <a:endParaRPr lang="en-US" dirty="0">
              <a:latin typeface="Humanst521 BT" pitchFamily="34" charset="0"/>
            </a:endParaRPr>
          </a:p>
        </p:txBody>
      </p:sp>
      <p:pic>
        <p:nvPicPr>
          <p:cNvPr id="8" name="Content Placeholder 7" descr="2.3 turner GBough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62000" y="2209800"/>
            <a:ext cx="3657600" cy="4343400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38100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latin typeface="Humanst521 BT" pitchFamily="34" charset="0"/>
              </a:rPr>
              <a:t>Lover of the Mediterranean</a:t>
            </a:r>
            <a:endParaRPr lang="en-US" dirty="0">
              <a:latin typeface="Humanst521 BT" pitchFamily="34" charset="0"/>
            </a:endParaRPr>
          </a:p>
        </p:txBody>
      </p:sp>
      <p:pic>
        <p:nvPicPr>
          <p:cNvPr id="10" name="Content Placeholder 9" descr="jgf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876800" y="2209800"/>
            <a:ext cx="3962400" cy="4343400"/>
          </a:xfrm>
        </p:spPr>
      </p:pic>
    </p:spTree>
  </p:cSld>
  <p:clrMapOvr>
    <a:masterClrMapping/>
  </p:clrMapOvr>
  <p:transition spd="slow"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Evolution’s Big Idea: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We Grow in </a:t>
            </a:r>
            <a:r>
              <a:rPr lang="en-US" dirty="0" smtClean="0">
                <a:solidFill>
                  <a:srgbClr val="FF0000"/>
                </a:solidFill>
                <a:latin typeface="Futura Md BT" pitchFamily="34" charset="0"/>
              </a:rPr>
              <a:t>Stages</a:t>
            </a:r>
            <a:r>
              <a:rPr lang="en-US" dirty="0" smtClean="0">
                <a:solidFill>
                  <a:srgbClr val="FF0000"/>
                </a:solidFill>
              </a:rPr>
              <a:t>, Not in One Go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veman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219200"/>
            <a:ext cx="5943600" cy="5638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526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llegro BT" pitchFamily="82" charset="0"/>
                <a:cs typeface="Estrangelo Edessa" pitchFamily="66"/>
              </a:rPr>
              <a:t>The Golden Bough</a:t>
            </a:r>
            <a:r>
              <a:rPr lang="en-US" sz="2700" b="1" i="1" dirty="0" smtClean="0">
                <a:solidFill>
                  <a:schemeClr val="accent6">
                    <a:lumMod val="75000"/>
                  </a:schemeClr>
                </a:solidFill>
                <a:cs typeface="Estrangelo Edessa" pitchFamily="66"/>
              </a:rPr>
              <a:t/>
            </a:r>
            <a:br>
              <a:rPr lang="en-US" sz="2700" b="1" i="1" dirty="0" smtClean="0">
                <a:solidFill>
                  <a:schemeClr val="accent6">
                    <a:lumMod val="75000"/>
                  </a:schemeClr>
                </a:solidFill>
                <a:cs typeface="Estrangelo Edessa" pitchFamily="66"/>
              </a:rPr>
            </a:br>
            <a:r>
              <a:rPr lang="en-US" sz="2700" b="1" i="1" dirty="0" smtClean="0">
                <a:solidFill>
                  <a:schemeClr val="accent3">
                    <a:lumMod val="50000"/>
                  </a:schemeClr>
                </a:solidFill>
                <a:cs typeface="Estrangelo Edessa" pitchFamily="66"/>
              </a:rPr>
              <a:t>Frazer’s Big Book (11 Volumes)</a:t>
            </a:r>
            <a:r>
              <a:rPr lang="en-US" sz="2700" b="1" i="1" dirty="0">
                <a:solidFill>
                  <a:schemeClr val="accent3">
                    <a:lumMod val="50000"/>
                  </a:schemeClr>
                </a:solidFill>
                <a:cs typeface="Estrangelo Edessa" pitchFamily="66"/>
              </a:rPr>
              <a:t/>
            </a:r>
            <a:br>
              <a:rPr lang="en-US" sz="2700" b="1" i="1" dirty="0">
                <a:solidFill>
                  <a:schemeClr val="accent3">
                    <a:lumMod val="50000"/>
                  </a:schemeClr>
                </a:solidFill>
                <a:cs typeface="Estrangelo Edessa" pitchFamily="66"/>
              </a:rPr>
            </a:br>
            <a:r>
              <a:rPr lang="en-US" sz="2700" b="1" i="1" dirty="0" smtClean="0">
                <a:solidFill>
                  <a:schemeClr val="accent2">
                    <a:lumMod val="50000"/>
                  </a:schemeClr>
                </a:solidFill>
                <a:cs typeface="Estrangelo Edessa" pitchFamily="66"/>
              </a:rPr>
              <a:t>A Study of Myth &amp; Religion</a:t>
            </a:r>
            <a:endParaRPr lang="en-US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0684826305_01_LZZZZZZZ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14400" y="2209801"/>
            <a:ext cx="3276600" cy="4648200"/>
          </a:xfrm>
        </p:spPr>
      </p:pic>
      <p:pic>
        <p:nvPicPr>
          <p:cNvPr id="6" name="Content Placeholder 5" descr="bitting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800600" y="2209800"/>
            <a:ext cx="3581400" cy="4648200"/>
          </a:xfrm>
        </p:spPr>
      </p:pic>
    </p:spTree>
  </p:cSld>
  <p:clrMapOvr>
    <a:masterClrMapping/>
  </p:clrMapOvr>
  <p:transition spd="slow"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Humanst521 BT" pitchFamily="34" charset="0"/>
              </a:rPr>
              <a:t>Frazer Wondered about Two Things:</a:t>
            </a:r>
            <a:br>
              <a:rPr lang="en-US" sz="3200" dirty="0" smtClean="0">
                <a:latin typeface="Humanst521 BT" pitchFamily="34" charset="0"/>
              </a:rPr>
            </a:br>
            <a:r>
              <a:rPr lang="en-US" sz="3200" dirty="0" smtClean="0">
                <a:latin typeface="Humanst521 BT" pitchFamily="34" charset="0"/>
              </a:rPr>
              <a:t/>
            </a:r>
            <a:br>
              <a:rPr lang="en-US" sz="3200" dirty="0" smtClean="0">
                <a:latin typeface="Humanst521 BT" pitchFamily="34" charset="0"/>
              </a:rPr>
            </a:br>
            <a:r>
              <a:rPr lang="en-US" sz="4000" dirty="0" smtClean="0">
                <a:latin typeface="Allegro BT" pitchFamily="82" charset="0"/>
              </a:rPr>
              <a:t>What</a:t>
            </a:r>
            <a:r>
              <a:rPr lang="en-US" sz="4000" dirty="0" smtClean="0">
                <a:latin typeface="Humanst521 BT" pitchFamily="34" charset="0"/>
              </a:rPr>
              <a:t> Evolved?</a:t>
            </a:r>
            <a:endParaRPr lang="en-US" sz="4000" dirty="0">
              <a:latin typeface="Humanst521 BT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Humanst521 BT" pitchFamily="34" charset="0"/>
              </a:rPr>
              <a:t>And, BTW, Where Does </a:t>
            </a:r>
            <a:r>
              <a:rPr lang="en-US" sz="4400" dirty="0" smtClean="0">
                <a:solidFill>
                  <a:srgbClr val="FF0000"/>
                </a:solidFill>
                <a:latin typeface="Benguiat Bk BT" pitchFamily="18" charset="0"/>
              </a:rPr>
              <a:t>Religion</a:t>
            </a:r>
            <a:r>
              <a:rPr lang="en-US" sz="4400" dirty="0" smtClean="0">
                <a:solidFill>
                  <a:srgbClr val="FF0000"/>
                </a:solidFill>
                <a:latin typeface="Humanst521 BT" pitchFamily="34" charset="0"/>
              </a:rPr>
              <a:t> 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Humanst521 BT" pitchFamily="34" charset="0"/>
              </a:rPr>
              <a:t>Come from</a:t>
            </a:r>
            <a:r>
              <a:rPr lang="en-US" dirty="0" smtClean="0">
                <a:solidFill>
                  <a:srgbClr val="FF0000"/>
                </a:solidFill>
                <a:latin typeface="Humanst521 BT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Attempts to Control Life Evolved:</a:t>
            </a:r>
            <a:br>
              <a:rPr lang="en-US" dirty="0" smtClean="0"/>
            </a:br>
            <a:r>
              <a:rPr lang="en-US" dirty="0" smtClean="0"/>
              <a:t>First, </a:t>
            </a:r>
            <a:r>
              <a:rPr lang="en-US" dirty="0" smtClean="0"/>
              <a:t>We </a:t>
            </a:r>
            <a:r>
              <a:rPr lang="en-US" dirty="0" smtClean="0"/>
              <a:t>Tried “Magic”</a:t>
            </a:r>
            <a:endParaRPr lang="en-US" dirty="0"/>
          </a:p>
        </p:txBody>
      </p:sp>
      <p:pic>
        <p:nvPicPr>
          <p:cNvPr id="8" name="Content Placeholder 7" descr="RainDAnceBigJPE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828800"/>
            <a:ext cx="67056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“Magic” Didn’t Work</a:t>
            </a:r>
            <a:endParaRPr lang="en-US" dirty="0"/>
          </a:p>
        </p:txBody>
      </p:sp>
      <p:pic>
        <p:nvPicPr>
          <p:cNvPr id="4" name="Content Placeholder 3" descr="fail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219200"/>
            <a:ext cx="64770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We Tried Calling on Higher Powers</a:t>
            </a:r>
            <a:br>
              <a:rPr lang="en-US" dirty="0" smtClean="0"/>
            </a:br>
            <a:r>
              <a:rPr lang="en-US" dirty="0" smtClean="0"/>
              <a:t>AKA </a:t>
            </a:r>
            <a:r>
              <a:rPr lang="en-US" dirty="0" smtClean="0">
                <a:solidFill>
                  <a:srgbClr val="FF0000"/>
                </a:solidFill>
              </a:rPr>
              <a:t>“Religion”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6.1 KrishnaSunse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But, Religion Had Mixed Results, too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ail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05000" y="1447800"/>
            <a:ext cx="5181599" cy="5257800"/>
          </a:xfrm>
        </p:spPr>
      </p:pic>
    </p:spTree>
  </p:cSld>
  <p:clrMapOvr>
    <a:masterClrMapping/>
  </p:clrMapOvr>
  <p:transition spd="slow"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So, </a:t>
            </a:r>
            <a:r>
              <a:rPr lang="en-US" dirty="0" smtClean="0">
                <a:latin typeface="Futura Md BT" pitchFamily="34" charset="0"/>
              </a:rPr>
              <a:t>We</a:t>
            </a:r>
            <a:r>
              <a:rPr lang="en-US" dirty="0" smtClean="0"/>
              <a:t> Tried Again to Control Life….</a:t>
            </a:r>
            <a:br>
              <a:rPr lang="en-US" dirty="0" smtClean="0"/>
            </a:br>
            <a:r>
              <a:rPr lang="en-US" dirty="0" smtClean="0"/>
              <a:t>This Time With </a:t>
            </a:r>
            <a:r>
              <a:rPr lang="en-US" dirty="0" smtClean="0">
                <a:latin typeface="Futura Md BT" pitchFamily="34" charset="0"/>
              </a:rPr>
              <a:t>Technology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impson-failure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600200"/>
            <a:ext cx="6934200" cy="5029200"/>
          </a:xfrm>
        </p:spPr>
      </p:pic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rlesworth" pitchFamily="82" charset="0"/>
              </a:rPr>
              <a:t>The End?</a:t>
            </a:r>
            <a:endParaRPr lang="en-US" dirty="0">
              <a:latin typeface="Charlesworth" pitchFamily="82" charset="0"/>
            </a:endParaRPr>
          </a:p>
        </p:txBody>
      </p:sp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Edward B. </a:t>
            </a:r>
            <a:r>
              <a:rPr lang="en-US" dirty="0" err="1" smtClean="0"/>
              <a:t>Tylor</a:t>
            </a:r>
            <a:r>
              <a:rPr lang="en-US" dirty="0" smtClean="0"/>
              <a:t> </a:t>
            </a:r>
            <a:r>
              <a:rPr lang="en-US" sz="3100" dirty="0" smtClean="0"/>
              <a:t>(1832-1917)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dirty="0" smtClean="0">
                <a:latin typeface="Monotype Corsiva" pitchFamily="66" charset="0"/>
              </a:rPr>
              <a:t>Anthropology: “</a:t>
            </a:r>
            <a:r>
              <a:rPr lang="en-US" sz="2700" dirty="0" err="1" smtClean="0">
                <a:latin typeface="Monotype Corsiva" pitchFamily="66" charset="0"/>
              </a:rPr>
              <a:t>Mr</a:t>
            </a:r>
            <a:r>
              <a:rPr lang="en-US" sz="2700" dirty="0" smtClean="0">
                <a:latin typeface="Monotype Corsiva" pitchFamily="66" charset="0"/>
              </a:rPr>
              <a:t> </a:t>
            </a:r>
            <a:r>
              <a:rPr lang="en-US" sz="2700" dirty="0" err="1" smtClean="0">
                <a:latin typeface="Monotype Corsiva" pitchFamily="66" charset="0"/>
              </a:rPr>
              <a:t>Tylor’s</a:t>
            </a:r>
            <a:r>
              <a:rPr lang="en-US" sz="2700" dirty="0" smtClean="0">
                <a:latin typeface="Monotype Corsiva" pitchFamily="66" charset="0"/>
              </a:rPr>
              <a:t> Science”</a:t>
            </a:r>
            <a:endParaRPr lang="en-US" sz="2700" dirty="0">
              <a:latin typeface="Monotype Corsiva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“Anahuac” Days</a:t>
            </a:r>
            <a:endParaRPr lang="en-US" dirty="0"/>
          </a:p>
        </p:txBody>
      </p:sp>
      <p:pic>
        <p:nvPicPr>
          <p:cNvPr id="10" name="Content Placeholder 9" descr="eb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4400" y="2362200"/>
            <a:ext cx="2971800" cy="4038599"/>
          </a:xfrm>
        </p:spPr>
      </p:pic>
      <p:sp>
        <p:nvSpPr>
          <p:cNvPr id="14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” </a:t>
            </a:r>
          </a:p>
          <a:p>
            <a:endParaRPr lang="en-US" dirty="0" smtClean="0"/>
          </a:p>
          <a:p>
            <a:pPr algn="ctr"/>
            <a:r>
              <a:rPr lang="en-US" sz="9800" dirty="0" smtClean="0"/>
              <a:t>Last of the “Armchairs”</a:t>
            </a:r>
            <a:endParaRPr lang="en-US" sz="9800" dirty="0"/>
          </a:p>
        </p:txBody>
      </p:sp>
      <p:pic>
        <p:nvPicPr>
          <p:cNvPr id="15" name="Content Placeholder 14" descr="ebt delimiting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62200"/>
            <a:ext cx="35814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Did We Get…?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040188" cy="53339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Century" pitchFamily="18" charset="0"/>
              </a:rPr>
              <a:t>From There to….</a:t>
            </a:r>
            <a:endParaRPr lang="en-US" dirty="0">
              <a:latin typeface="Century" pitchFamily="18" charset="0"/>
            </a:endParaRPr>
          </a:p>
        </p:txBody>
      </p:sp>
      <p:pic>
        <p:nvPicPr>
          <p:cNvPr id="7" name="Content Placeholder 6" descr="horse hand peche mer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4040188" cy="3276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53340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Futura Md BT" pitchFamily="34" charset="0"/>
              </a:rPr>
              <a:t>Here?</a:t>
            </a:r>
            <a:endParaRPr lang="en-US" dirty="0">
              <a:latin typeface="Futura Md BT" pitchFamily="34" charset="0"/>
            </a:endParaRPr>
          </a:p>
        </p:txBody>
      </p:sp>
      <p:pic>
        <p:nvPicPr>
          <p:cNvPr id="8" name="Content Placeholder 7" descr="2 w ~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8200" y="3200400"/>
            <a:ext cx="4041775" cy="2460361"/>
          </a:xfr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Futura Md BT" pitchFamily="34" charset="0"/>
              </a:rPr>
              <a:t>In Stages: We </a:t>
            </a:r>
            <a:r>
              <a:rPr lang="en-US" sz="3200" b="1" dirty="0" smtClean="0">
                <a:latin typeface="Futura Md BT" pitchFamily="34" charset="0"/>
              </a:rPr>
              <a:t>Grew</a:t>
            </a:r>
            <a:r>
              <a:rPr lang="en-US" sz="3200" dirty="0" smtClean="0">
                <a:latin typeface="Futura Md BT" pitchFamily="34" charset="0"/>
              </a:rPr>
              <a:t> </a:t>
            </a:r>
            <a:r>
              <a:rPr lang="en-US" sz="3200" b="1" dirty="0" smtClean="0">
                <a:latin typeface="Futura Md BT" pitchFamily="34" charset="0"/>
              </a:rPr>
              <a:t>(‘Evolved’)   </a:t>
            </a:r>
            <a:r>
              <a:rPr lang="en-US" sz="3200" dirty="0" smtClean="0">
                <a:latin typeface="Futura Md BT" pitchFamily="34" charset="0"/>
              </a:rPr>
              <a:t/>
            </a:r>
            <a:br>
              <a:rPr lang="en-US" sz="3200" dirty="0" smtClean="0">
                <a:latin typeface="Futura Md BT" pitchFamily="34" charset="0"/>
              </a:rPr>
            </a:br>
            <a:r>
              <a:rPr lang="en-US" sz="3200" dirty="0" smtClean="0">
                <a:latin typeface="Futura Md BT" pitchFamily="34" charset="0"/>
              </a:rPr>
              <a:t>from </a:t>
            </a:r>
            <a:br>
              <a:rPr lang="en-US" sz="3200" dirty="0" smtClean="0">
                <a:latin typeface="Futura Md BT" pitchFamily="34" charset="0"/>
              </a:rPr>
            </a:br>
            <a:r>
              <a:rPr lang="en-US" sz="3200" dirty="0" smtClean="0">
                <a:latin typeface="Futura Md BT" pitchFamily="34" charset="0"/>
              </a:rPr>
              <a:t>Animism to Science </a:t>
            </a:r>
            <a:endParaRPr lang="en-US" sz="3200" dirty="0">
              <a:latin typeface="Futura Md B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4040188" cy="82708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Animism: Reality Is Personal: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Everything Has a Soul 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Content Placeholder 6" descr="7 PC180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4040188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750887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“</a:t>
            </a:r>
            <a:r>
              <a:rPr lang="en-US" sz="1800" dirty="0" smtClean="0">
                <a:latin typeface="Comic Sans MS" pitchFamily="66" charset="0"/>
              </a:rPr>
              <a:t>Science”: Reality Is Impersonal:</a:t>
            </a:r>
          </a:p>
          <a:p>
            <a:pPr algn="ctr"/>
            <a:r>
              <a:rPr lang="en-US" sz="1800" dirty="0" smtClean="0">
                <a:latin typeface="Comic Sans MS" pitchFamily="66" charset="0"/>
              </a:rPr>
              <a:t>Everything Is Matter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8" name="Content Placeholder 7" descr="mechanism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29200" y="2819400"/>
            <a:ext cx="37338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But, Some Folks </a:t>
            </a:r>
            <a:r>
              <a:rPr lang="en-US" dirty="0" smtClean="0">
                <a:latin typeface="Comic Sans MS" pitchFamily="66" charset="0"/>
              </a:rPr>
              <a:t>Just Don’t Evolve or Grow Up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Content Placeholder 8" descr="5.1 _promisekeep_hmed_12p_hmed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752600"/>
            <a:ext cx="6705600" cy="4648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Medium" pitchFamily="34" charset="0"/>
              </a:rPr>
              <a:t>They Are </a:t>
            </a:r>
            <a:r>
              <a:rPr lang="en-US" dirty="0" smtClean="0">
                <a:latin typeface="Franklin Gothic Medium" pitchFamily="34" charset="0"/>
              </a:rPr>
              <a:t>“Survivals</a:t>
            </a:r>
            <a:r>
              <a:rPr lang="en-US" dirty="0" smtClean="0">
                <a:latin typeface="Franklin Gothic Medium" pitchFamily="34" charset="0"/>
              </a:rPr>
              <a:t>” of </a:t>
            </a:r>
            <a:r>
              <a:rPr lang="en-US" dirty="0" smtClean="0">
                <a:latin typeface="Franklin Gothic Medium" pitchFamily="34" charset="0"/>
              </a:rPr>
              <a:t>Past </a:t>
            </a:r>
            <a:r>
              <a:rPr lang="en-US" dirty="0" smtClean="0">
                <a:latin typeface="Allegro BT" pitchFamily="82" charset="0"/>
              </a:rPr>
              <a:t>Stages</a:t>
            </a:r>
            <a:endParaRPr lang="en-US" dirty="0">
              <a:latin typeface="Allegro BT" pitchFamily="82" charset="0"/>
            </a:endParaRPr>
          </a:p>
        </p:txBody>
      </p:sp>
      <p:pic>
        <p:nvPicPr>
          <p:cNvPr id="4" name="Content Placeholder 3" descr="leftover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1600200"/>
            <a:ext cx="5791200" cy="5029200"/>
          </a:xfrm>
        </p:spPr>
      </p:pic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legro BT" pitchFamily="82" charset="0"/>
              </a:rPr>
              <a:t>Like Men’s Neckties</a:t>
            </a:r>
            <a:endParaRPr lang="en-US" dirty="0">
              <a:solidFill>
                <a:srgbClr val="FF0000"/>
              </a:solidFill>
              <a:latin typeface="Allegro BT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 Keeping Beau’s Neck Warm, </a:t>
            </a:r>
          </a:p>
          <a:p>
            <a:pPr algn="ctr"/>
            <a:r>
              <a:rPr lang="en-US" dirty="0" smtClean="0"/>
              <a:t>His Shirt Fastened, Then</a:t>
            </a:r>
            <a:endParaRPr lang="en-US" dirty="0"/>
          </a:p>
        </p:txBody>
      </p:sp>
      <p:pic>
        <p:nvPicPr>
          <p:cNvPr id="9" name="Content Placeholder 8" descr="tumblr_lhx65oEVmM1qd58x7o1_4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2286000"/>
            <a:ext cx="3505200" cy="3810000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But, Just </a:t>
            </a:r>
            <a:r>
              <a:rPr lang="en-US" dirty="0" smtClean="0"/>
              <a:t>an Ornament, Now</a:t>
            </a:r>
            <a:endParaRPr lang="en-US" dirty="0"/>
          </a:p>
        </p:txBody>
      </p:sp>
      <p:pic>
        <p:nvPicPr>
          <p:cNvPr id="10" name="Content Placeholder 9" descr="StevenColbertNecktie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37162" y="2269331"/>
            <a:ext cx="2857500" cy="3762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Futura Md BT" pitchFamily="34" charset="0"/>
              </a:rPr>
              <a:t>Yes….</a:t>
            </a:r>
            <a:endParaRPr lang="en-US" sz="5400" dirty="0">
              <a:latin typeface="Futura Md B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8153400" cy="4038600"/>
          </a:xfrm>
          <a:solidFill>
            <a:srgbClr val="FFFF00"/>
          </a:solidFill>
          <a:ln w="762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AvantGarde Bk BT" pitchFamily="34" charset="0"/>
              </a:rPr>
              <a:t>Tylor</a:t>
            </a:r>
            <a:r>
              <a:rPr lang="en-US" sz="3600" dirty="0" smtClean="0">
                <a:solidFill>
                  <a:srgbClr val="FF0000"/>
                </a:solidFill>
                <a:latin typeface="AvantGarde Bk BT" pitchFamily="34" charset="0"/>
              </a:rPr>
              <a:t> Thinks All Religions Are Just </a:t>
            </a:r>
            <a:r>
              <a:rPr lang="en-US" sz="3600" dirty="0" smtClean="0">
                <a:solidFill>
                  <a:srgbClr val="FF0000"/>
                </a:solidFill>
                <a:latin typeface="AvantGarde Bk BT" pitchFamily="34" charset="0"/>
              </a:rPr>
              <a:t>Animism – Even Christianity.</a:t>
            </a:r>
            <a:endParaRPr lang="en-US" sz="3600" dirty="0" smtClean="0">
              <a:solidFill>
                <a:srgbClr val="FF0000"/>
              </a:solidFill>
              <a:latin typeface="AvantGarde Bk BT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vantGarde Bk BT" pitchFamily="34" charset="0"/>
              </a:rPr>
              <a:t> It Is the Belief in One </a:t>
            </a:r>
            <a:r>
              <a:rPr lang="en-US" sz="3600" dirty="0" smtClean="0">
                <a:solidFill>
                  <a:srgbClr val="FF0000"/>
                </a:solidFill>
                <a:latin typeface="AvantGarde Bk BT" pitchFamily="34" charset="0"/>
              </a:rPr>
              <a:t>Great Spirit </a:t>
            </a:r>
            <a:endParaRPr lang="en-US" sz="3600" dirty="0" smtClean="0">
              <a:solidFill>
                <a:srgbClr val="FF0000"/>
              </a:solidFill>
              <a:latin typeface="AvantGarde Bk BT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vantGarde Bk BT" pitchFamily="34" charset="0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AvantGarde Bk BT" pitchFamily="34" charset="0"/>
              </a:rPr>
              <a:t>i.e. God) </a:t>
            </a:r>
            <a:endParaRPr lang="en-US" sz="3600" dirty="0" smtClean="0">
              <a:solidFill>
                <a:srgbClr val="FF0000"/>
              </a:solidFill>
              <a:latin typeface="AvantGarde Bk BT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vantGarde Bk BT" pitchFamily="34" charset="0"/>
              </a:rPr>
              <a:t>Who Controls </a:t>
            </a:r>
            <a:r>
              <a:rPr lang="en-US" sz="3600" dirty="0" smtClean="0">
                <a:solidFill>
                  <a:srgbClr val="FF0000"/>
                </a:solidFill>
                <a:latin typeface="AvantGarde Bk BT" pitchFamily="34" charset="0"/>
              </a:rPr>
              <a:t>the World </a:t>
            </a:r>
            <a:endParaRPr lang="en-US" sz="3600" dirty="0">
              <a:solidFill>
                <a:srgbClr val="FF0000"/>
              </a:solidFill>
              <a:latin typeface="AvantGarde Bk BT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393</Words>
  <Application>Microsoft Office PowerPoint</Application>
  <PresentationFormat>On-screen Show (4:3)</PresentationFormat>
  <Paragraphs>97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Evolution: Religion Changes  by  Growing</vt:lpstr>
      <vt:lpstr>Evolution’s Big Idea: We Grow in Stages, Not in One Go</vt:lpstr>
      <vt:lpstr>Edward B. Tylor (1832-1917) Anthropology: “Mr Tylor’s Science”</vt:lpstr>
      <vt:lpstr>How Did We Get…?</vt:lpstr>
      <vt:lpstr>In Stages: We Grew (‘Evolved’)    from  Animism to Science </vt:lpstr>
      <vt:lpstr>But, Some Folks Just Don’t Evolve or Grow Up</vt:lpstr>
      <vt:lpstr>They Are “Survivals” of Past Stages</vt:lpstr>
      <vt:lpstr>Like Men’s Neckties</vt:lpstr>
      <vt:lpstr>Yes….</vt:lpstr>
      <vt:lpstr>William Robertson Smith (1846-94) How to Explain…?</vt:lpstr>
      <vt:lpstr>Because, They Are the Same </vt:lpstr>
      <vt:lpstr>William Robertson Smith</vt:lpstr>
      <vt:lpstr>Off to Germany  To Study Bible,  Critically</vt:lpstr>
      <vt:lpstr>Back to Teach in Scotland (Aberdeen):  But, Big Trouble Because of His German Ideas</vt:lpstr>
      <vt:lpstr>(Peaceful) Cambridge Years</vt:lpstr>
      <vt:lpstr>“Sitz im Leben” for Real:  Among the Semites as a ‘Semite’</vt:lpstr>
      <vt:lpstr>Comparison Means that: Semites ≈ Maoris</vt:lpstr>
      <vt:lpstr>But “We” Are Higher -- “Exceptional”: Our Religion Is Basically Morality &amp; Beliefs</vt:lpstr>
      <vt:lpstr>James George Frazer (1854-1941)</vt:lpstr>
      <vt:lpstr>The Golden Bough Frazer’s Big Book (11 Volumes) A Study of Myth &amp; Religion</vt:lpstr>
      <vt:lpstr>Frazer Wondered about Two Things:  What Evolved?</vt:lpstr>
      <vt:lpstr>Our Attempts to Control Life Evolved: First, We Tried “Magic”</vt:lpstr>
      <vt:lpstr>But, “Magic” Didn’t Work</vt:lpstr>
      <vt:lpstr>So, We Tried Calling on Higher Powers AKA “Religion”</vt:lpstr>
      <vt:lpstr>But, Religion Had Mixed Results, too</vt:lpstr>
      <vt:lpstr>So, We Tried Again to Control Life…. This Time With Technology </vt:lpstr>
      <vt:lpstr>The End?</vt:lpstr>
    </vt:vector>
  </TitlesOfParts>
  <Company>UC 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Evolution: Religion Changes by Growing</dc:title>
  <dc:creator>Ivan Strenski</dc:creator>
  <cp:lastModifiedBy>Ivan Strenski</cp:lastModifiedBy>
  <cp:revision>42</cp:revision>
  <dcterms:created xsi:type="dcterms:W3CDTF">2011-04-26T01:08:43Z</dcterms:created>
  <dcterms:modified xsi:type="dcterms:W3CDTF">2011-04-27T05:25:35Z</dcterms:modified>
</cp:coreProperties>
</file>