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4" r:id="rId4"/>
    <p:sldId id="273" r:id="rId5"/>
    <p:sldId id="279" r:id="rId6"/>
    <p:sldId id="274" r:id="rId7"/>
    <p:sldId id="265" r:id="rId8"/>
    <p:sldId id="271" r:id="rId9"/>
    <p:sldId id="262" r:id="rId10"/>
    <p:sldId id="263" r:id="rId11"/>
    <p:sldId id="267" r:id="rId12"/>
    <p:sldId id="268" r:id="rId13"/>
    <p:sldId id="269" r:id="rId14"/>
    <p:sldId id="275" r:id="rId15"/>
    <p:sldId id="258" r:id="rId16"/>
    <p:sldId id="259" r:id="rId17"/>
    <p:sldId id="266" r:id="rId18"/>
    <p:sldId id="272" r:id="rId19"/>
    <p:sldId id="276" r:id="rId20"/>
    <p:sldId id="270" r:id="rId21"/>
    <p:sldId id="256" r:id="rId22"/>
    <p:sldId id="25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1D666-0496-4FD0-B554-C58A022257A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CA97-C586-419F-B986-1DE2EFC44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A97-C586-419F-B986-1DE2EFC44B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CCE5-7528-43BC-B473-4947443E728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275F-4B1E-447D-BD09-24E45A1F9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arlesworth" pitchFamily="82" charset="0"/>
                <a:cs typeface="Shruti" pitchFamily="2"/>
              </a:rPr>
              <a:t>Friedrich Max </a:t>
            </a:r>
            <a:r>
              <a:rPr lang="en-US" dirty="0" err="1" smtClean="0">
                <a:solidFill>
                  <a:schemeClr val="bg1"/>
                </a:solidFill>
                <a:latin typeface="Charlesworth" pitchFamily="82" charset="0"/>
                <a:cs typeface="Shruti" pitchFamily="2"/>
              </a:rPr>
              <a:t>Müller</a:t>
            </a:r>
            <a:r>
              <a:rPr lang="en-US" dirty="0" smtClean="0">
                <a:solidFill>
                  <a:schemeClr val="bg1"/>
                </a:solidFill>
                <a:latin typeface="Charlesworth" pitchFamily="82" charset="0"/>
                <a:cs typeface="Shruti" pitchFamily="2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(1823-1900)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first real </a:t>
            </a:r>
            <a:r>
              <a:rPr lang="en-US" sz="2800" dirty="0" err="1" smtClean="0">
                <a:solidFill>
                  <a:schemeClr val="bg1"/>
                </a:solidFill>
              </a:rPr>
              <a:t>comparativist</a:t>
            </a:r>
            <a:r>
              <a:rPr lang="en-US" sz="2800" dirty="0" smtClean="0">
                <a:solidFill>
                  <a:schemeClr val="bg1"/>
                </a:solidFill>
              </a:rPr>
              <a:t> of religion, myth and one of the first comparative </a:t>
            </a:r>
            <a:r>
              <a:rPr lang="en-US" sz="2800" dirty="0" smtClean="0">
                <a:solidFill>
                  <a:schemeClr val="bg1"/>
                </a:solidFill>
              </a:rPr>
              <a:t>linguists;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first Anglophone scholar of the religions of India;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He had a ‘theory’ </a:t>
            </a:r>
            <a:r>
              <a:rPr lang="en-US" sz="2800" dirty="0" smtClean="0">
                <a:solidFill>
                  <a:schemeClr val="bg1"/>
                </a:solidFill>
              </a:rPr>
              <a:t>about religion and myth;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e </a:t>
            </a:r>
            <a:r>
              <a:rPr lang="en-US" sz="2800" dirty="0" smtClean="0">
                <a:solidFill>
                  <a:schemeClr val="bg1"/>
                </a:solidFill>
              </a:rPr>
              <a:t>had a ‘method’ -- or technique -- for comparing </a:t>
            </a:r>
            <a:r>
              <a:rPr lang="en-US" sz="2800" dirty="0" smtClean="0">
                <a:solidFill>
                  <a:schemeClr val="bg1"/>
                </a:solidFill>
              </a:rPr>
              <a:t>religions, too,  based on comparative historical linguistics 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Editor, 50 volume </a:t>
            </a:r>
            <a:r>
              <a:rPr lang="en-US" sz="2800" i="1" dirty="0" smtClean="0">
                <a:solidFill>
                  <a:schemeClr val="bg1"/>
                </a:solidFill>
              </a:rPr>
              <a:t>Sacred Books of the East, </a:t>
            </a:r>
            <a:r>
              <a:rPr lang="en-US" sz="2800" dirty="0" smtClean="0">
                <a:solidFill>
                  <a:schemeClr val="bg1"/>
                </a:solidFill>
              </a:rPr>
              <a:t>anthologizing the scriptures of all the world’s religions – except Judaism and Christianity (!) 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llegro BT" pitchFamily="82" charset="0"/>
              </a:rPr>
              <a:t>Office hours with </a:t>
            </a:r>
            <a:r>
              <a:rPr lang="en-US" dirty="0" err="1" smtClean="0">
                <a:solidFill>
                  <a:srgbClr val="7030A0"/>
                </a:solidFill>
                <a:latin typeface="Allegro BT" pitchFamily="82" charset="0"/>
              </a:rPr>
              <a:t>ProfessorMax</a:t>
            </a:r>
            <a:r>
              <a:rPr lang="en-US" dirty="0" smtClean="0">
                <a:solidFill>
                  <a:srgbClr val="7030A0"/>
                </a:solidFill>
                <a:latin typeface="Allegro BT" pitchFamily="82" charset="0"/>
              </a:rPr>
              <a:t>:</a:t>
            </a:r>
            <a:br>
              <a:rPr lang="en-US" dirty="0" smtClean="0">
                <a:solidFill>
                  <a:srgbClr val="7030A0"/>
                </a:solidFill>
                <a:latin typeface="Allegro BT" pitchFamily="82" charset="0"/>
              </a:rPr>
            </a:br>
            <a:r>
              <a:rPr lang="en-US" dirty="0" smtClean="0">
                <a:solidFill>
                  <a:srgbClr val="7030A0"/>
                </a:solidFill>
              </a:rPr>
              <a:t>Looks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innocent</a:t>
            </a:r>
            <a:r>
              <a:rPr lang="en-US" dirty="0" smtClean="0">
                <a:solidFill>
                  <a:srgbClr val="7030A0"/>
                </a:solidFill>
              </a:rPr>
              <a:t>, But, </a:t>
            </a:r>
            <a:r>
              <a:rPr lang="en-US" dirty="0" smtClean="0">
                <a:solidFill>
                  <a:srgbClr val="7030A0"/>
                </a:solidFill>
                <a:latin typeface="Impact" pitchFamily="34" charset="0"/>
              </a:rPr>
              <a:t>was</a:t>
            </a:r>
            <a:r>
              <a:rPr lang="en-US" dirty="0" smtClean="0">
                <a:solidFill>
                  <a:srgbClr val="7030A0"/>
                </a:solidFill>
              </a:rPr>
              <a:t> he?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Max_Mller_1823-1900__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3505200" cy="4724400"/>
          </a:xfr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Content Placeholder 5" descr="mw5524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A Christian? But, What Kind?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latin typeface="Comic Sans MS" pitchFamily="66" charset="0"/>
              </a:rPr>
              <a:t>Like Spinoza was Jewish?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" name="Content Placeholder 10" descr="250px-Bona_Sforza_you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286000"/>
            <a:ext cx="3505200" cy="4419600"/>
          </a:xfrm>
        </p:spPr>
      </p:pic>
      <p:pic>
        <p:nvPicPr>
          <p:cNvPr id="13" name="Content Placeholder 12" descr="calv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286000"/>
            <a:ext cx="3733800" cy="4343400"/>
          </a:xfrm>
          <a:ln w="76200">
            <a:solidFill>
              <a:srgbClr val="FF0000"/>
            </a:solidFill>
          </a:ln>
          <a:effectLst>
            <a:glow rad="101600">
              <a:srgbClr val="00B050">
                <a:alpha val="60000"/>
              </a:srgbClr>
            </a:glow>
          </a:effectLst>
          <a:scene3d>
            <a:camera prst="perspectiveFront"/>
            <a:lightRig rig="threePt" dir="t"/>
          </a:scene3d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Benguiat Bk BT" pitchFamily="18" charset="0"/>
              </a:rPr>
              <a:t>Or, as Calvin was orthodox?</a:t>
            </a:r>
            <a:endParaRPr lang="en-US" dirty="0"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Did He Respond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Bigger World?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ra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7848599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Max’s First Answer Was Language (Confused with Race)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Content Placeholder 8" descr="20071004010414!Human_Language_Families_(wikicolors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2493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Oh, Yeah: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That “Aryan” Thing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ww2__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4038599" cy="4724399"/>
          </a:xfrm>
          <a:ln w="76200">
            <a:solidFill>
              <a:srgbClr val="92D050"/>
            </a:solidFill>
          </a:ln>
        </p:spPr>
      </p:pic>
      <p:pic>
        <p:nvPicPr>
          <p:cNvPr id="6" name="Content Placeholder 5" descr="aryans-thum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4038600" cy="4724400"/>
          </a:xfr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Then, He Asked: Who 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Are </a:t>
            </a:r>
            <a:r>
              <a:rPr lang="en-US" sz="3200" u="sng" dirty="0" smtClean="0">
                <a:solidFill>
                  <a:schemeClr val="bg1"/>
                </a:solidFill>
                <a:latin typeface="Allegro BT" pitchFamily="82" charset="0"/>
              </a:rPr>
              <a:t>We 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(Westerners)? 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Where Did We 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Come 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From</a:t>
            </a: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?</a:t>
            </a:r>
            <a:b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llegro BT" pitchFamily="82" charset="0"/>
              </a:rPr>
              <a:t>(We Came from India!)</a:t>
            </a:r>
            <a:endParaRPr lang="en-US" sz="3200" dirty="0">
              <a:solidFill>
                <a:schemeClr val="bg1"/>
              </a:solidFill>
              <a:latin typeface="Allegro BT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</a:rPr>
              <a:t>The Families of Humankind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400px-IE_expansio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3962400" cy="37338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041775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“Our” Indo-Aryan Family</a:t>
            </a:r>
          </a:p>
          <a:p>
            <a:pPr algn="ctr"/>
            <a:r>
              <a:rPr lang="en-US" dirty="0" smtClean="0">
                <a:latin typeface="Book Antiqua" pitchFamily="18" charset="0"/>
              </a:rPr>
              <a:t>(Aryans, not  a race)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6" name="Content Placeholder 5" descr="aryans-0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19600" y="2895600"/>
            <a:ext cx="4572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GoudyHandtooled BT" pitchFamily="82" charset="0"/>
                <a:cs typeface="Gautami" pitchFamily="2"/>
              </a:rPr>
              <a:t>But, Our </a:t>
            </a:r>
            <a:r>
              <a:rPr lang="en-US" dirty="0" smtClean="0">
                <a:latin typeface="GoudyHandtooled BT" pitchFamily="82" charset="0"/>
                <a:cs typeface="Gautami" pitchFamily="2"/>
              </a:rPr>
              <a:t>Indo-European </a:t>
            </a:r>
            <a:r>
              <a:rPr lang="en-US" dirty="0" smtClean="0">
                <a:latin typeface="GoudyHandtooled BT" pitchFamily="82" charset="0"/>
                <a:cs typeface="Gautami" pitchFamily="2"/>
              </a:rPr>
              <a:t/>
            </a:r>
            <a:br>
              <a:rPr lang="en-US" dirty="0" smtClean="0">
                <a:latin typeface="GoudyHandtooled BT" pitchFamily="82" charset="0"/>
                <a:cs typeface="Gautami" pitchFamily="2"/>
              </a:rPr>
            </a:br>
            <a:r>
              <a:rPr lang="en-US" dirty="0" smtClean="0">
                <a:latin typeface="GoudyHandtooled BT" pitchFamily="82" charset="0"/>
                <a:cs typeface="Gautami" pitchFamily="2"/>
              </a:rPr>
              <a:t>Language Family Has Changed</a:t>
            </a:r>
            <a:endParaRPr lang="en-US" dirty="0">
              <a:latin typeface="GoudyHandtooled BT" pitchFamily="82" charset="0"/>
              <a:cs typeface="Gautami" pitchFamily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>
                <a:latin typeface="Arial Black" pitchFamily="34" charset="0"/>
              </a:rPr>
              <a:t>Big, Fat </a:t>
            </a:r>
            <a:r>
              <a:rPr lang="en-US" dirty="0" smtClean="0"/>
              <a:t>I-E Family</a:t>
            </a:r>
            <a:endParaRPr lang="en-US" dirty="0"/>
          </a:p>
        </p:txBody>
      </p:sp>
      <p:pic>
        <p:nvPicPr>
          <p:cNvPr id="7" name="Content Placeholder 6" descr="languag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4040188" cy="4191000"/>
          </a:xfr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Some Cousins and Aunties</a:t>
            </a:r>
            <a:endParaRPr lang="en-US" dirty="0"/>
          </a:p>
        </p:txBody>
      </p:sp>
      <p:pic>
        <p:nvPicPr>
          <p:cNvPr id="8" name="Content Placeholder 7" descr="Indoeuropean%20language%20family%20tre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209800"/>
            <a:ext cx="3657600" cy="4191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Does Religion Come In?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It Comes In When We </a:t>
            </a:r>
            <a:r>
              <a:rPr lang="en-US" u="sng" dirty="0" smtClean="0">
                <a:solidFill>
                  <a:schemeClr val="bg1"/>
                </a:solidFill>
              </a:rPr>
              <a:t>Compare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040188" cy="457200"/>
          </a:xfrm>
          <a:solidFill>
            <a:srgbClr val="7030A0"/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FF00"/>
                </a:solidFill>
                <a:latin typeface="Monotype Corsiva" pitchFamily="66" charset="0"/>
              </a:rPr>
              <a:t>Us </a:t>
            </a:r>
            <a:r>
              <a:rPr lang="en-US" dirty="0" smtClean="0">
                <a:solidFill>
                  <a:srgbClr val="FFFF00"/>
                </a:solidFill>
              </a:rPr>
              <a:t>or </a:t>
            </a:r>
            <a:r>
              <a:rPr lang="en-US" dirty="0" smtClean="0">
                <a:solidFill>
                  <a:srgbClr val="FFFF00"/>
                </a:solidFill>
                <a:latin typeface="Bremen Bd BT" pitchFamily="82" charset="0"/>
              </a:rPr>
              <a:t>Them?</a:t>
            </a:r>
            <a:endParaRPr lang="en-US" dirty="0">
              <a:solidFill>
                <a:srgbClr val="FFFF00"/>
              </a:solidFill>
              <a:latin typeface="Bremen Bd BT" pitchFamily="82" charset="0"/>
            </a:endParaRPr>
          </a:p>
        </p:txBody>
      </p:sp>
      <p:pic>
        <p:nvPicPr>
          <p:cNvPr id="5" name="Content Placeholder 4" descr="6thC.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4114800" cy="4191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6thC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514600"/>
            <a:ext cx="3733800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76800" y="1828800"/>
            <a:ext cx="3810000" cy="457199"/>
          </a:xfrm>
          <a:solidFill>
            <a:srgbClr val="FFFF00"/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7030A0"/>
                </a:solidFill>
                <a:latin typeface="Monotype Corsiva" pitchFamily="66" charset="0"/>
              </a:rPr>
              <a:t>Them</a:t>
            </a:r>
            <a:r>
              <a:rPr lang="en-US" dirty="0" smtClean="0">
                <a:solidFill>
                  <a:srgbClr val="7030A0"/>
                </a:solidFill>
              </a:rPr>
              <a:t> or </a:t>
            </a:r>
            <a:r>
              <a:rPr lang="en-US" dirty="0" smtClean="0">
                <a:solidFill>
                  <a:srgbClr val="7030A0"/>
                </a:solidFill>
                <a:latin typeface="Bremen Bd BT" pitchFamily="82" charset="0"/>
              </a:rPr>
              <a:t>Us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Max Compared Religions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Like He Did Languages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4040188" cy="53340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 From where? And what shape?</a:t>
            </a:r>
            <a:endParaRPr lang="en-US" dirty="0"/>
          </a:p>
        </p:txBody>
      </p:sp>
      <p:pic>
        <p:nvPicPr>
          <p:cNvPr id="9" name="Content Placeholder 8" descr="religi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917752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4041775" cy="4873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 How old, how new?</a:t>
            </a:r>
            <a:endParaRPr lang="en-US" dirty="0"/>
          </a:p>
        </p:txBody>
      </p:sp>
      <p:pic>
        <p:nvPicPr>
          <p:cNvPr id="13" name="Content Placeholder 12" descr="timeline-of-world-religions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514600"/>
            <a:ext cx="404177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“Our </a:t>
            </a:r>
            <a:r>
              <a:rPr lang="en-US" dirty="0" err="1" smtClean="0">
                <a:solidFill>
                  <a:schemeClr val="bg1"/>
                </a:solidFill>
              </a:rPr>
              <a:t>Pitr</a:t>
            </a:r>
            <a:r>
              <a:rPr lang="en-US" dirty="0" smtClean="0">
                <a:solidFill>
                  <a:schemeClr val="bg1"/>
                </a:solidFill>
              </a:rPr>
              <a:t> Who Art in Heaven….”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observed the likenesses among the words for “God” or “father” in I-E languages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√*</a:t>
            </a:r>
            <a:r>
              <a:rPr lang="en-US" sz="2800" dirty="0" err="1" smtClean="0">
                <a:solidFill>
                  <a:schemeClr val="bg1"/>
                </a:solidFill>
              </a:rPr>
              <a:t>deiw</a:t>
            </a:r>
            <a:r>
              <a:rPr lang="en-US" sz="2800" dirty="0" smtClean="0">
                <a:solidFill>
                  <a:schemeClr val="bg1"/>
                </a:solidFill>
              </a:rPr>
              <a:t> = “to shine</a:t>
            </a:r>
            <a:r>
              <a:rPr lang="en-US" sz="2800" dirty="0" smtClean="0">
                <a:solidFill>
                  <a:schemeClr val="bg1"/>
                </a:solidFill>
              </a:rPr>
              <a:t>” = original Indo-European</a:t>
            </a:r>
          </a:p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Dyaus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,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deva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devi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Skt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	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pitr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Zeus (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Grk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			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pateras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Deus (Lat)	‘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divinitas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’	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pater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Jupiter</a:t>
            </a:r>
          </a:p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Tiwas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(Ger)	→ Tuesday (Eng)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Vater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Tiu (Eng)	deity, divine, Diana		father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Dios (Sp)					padre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Dieu (Fr)			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pere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Dy’eea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(Gaelic)				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athair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Soulful, </a:t>
            </a:r>
            <a:r>
              <a:rPr lang="en-US" dirty="0" smtClean="0"/>
              <a:t>Young Romantic</a:t>
            </a:r>
            <a:endParaRPr lang="en-US" dirty="0"/>
          </a:p>
        </p:txBody>
      </p:sp>
      <p:pic>
        <p:nvPicPr>
          <p:cNvPr id="7" name="Picture Placeholder 6" descr="WilhelmMuell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7706" y="1600200"/>
            <a:ext cx="3854294" cy="4800600"/>
          </a:xfr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Content Placeholder 9" descr="imag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1" y="1600200"/>
            <a:ext cx="3657600" cy="4800600"/>
          </a:xfrm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BankGothic Md BT" pitchFamily="34" charset="0"/>
              </a:rPr>
              <a:t>Max’s (Really, Really) Big Picture:</a:t>
            </a:r>
            <a:br>
              <a:rPr lang="en-US" sz="2800" b="1" dirty="0" smtClean="0">
                <a:latin typeface="BankGothic Md BT" pitchFamily="34" charset="0"/>
              </a:rPr>
            </a:br>
            <a:r>
              <a:rPr lang="en-US" sz="2800" b="1" dirty="0" smtClean="0">
                <a:latin typeface="BankGothic Md BT" pitchFamily="34" charset="0"/>
              </a:rPr>
              <a:t>Overall, He Thought Religions Were </a:t>
            </a:r>
            <a:br>
              <a:rPr lang="en-US" sz="2800" b="1" dirty="0" smtClean="0">
                <a:latin typeface="BankGothic Md BT" pitchFamily="34" charset="0"/>
              </a:rPr>
            </a:br>
            <a:r>
              <a:rPr lang="en-US" sz="2800" b="1" dirty="0" smtClean="0">
                <a:latin typeface="BankGothic Md BT" pitchFamily="34" charset="0"/>
              </a:rPr>
              <a:t>in Decline  </a:t>
            </a:r>
            <a:br>
              <a:rPr lang="en-US" sz="2800" b="1" dirty="0" smtClean="0">
                <a:latin typeface="BankGothic Md BT" pitchFamily="34" charset="0"/>
              </a:rPr>
            </a:br>
            <a:r>
              <a:rPr lang="en-US" sz="2800" b="1" dirty="0" smtClean="0">
                <a:latin typeface="BankGothic Md BT" pitchFamily="34" charset="0"/>
              </a:rPr>
              <a:t>from a </a:t>
            </a:r>
            <a:r>
              <a:rPr lang="en-US" sz="2800" b="1" dirty="0" err="1" smtClean="0">
                <a:latin typeface="BankGothic Md BT" pitchFamily="34" charset="0"/>
              </a:rPr>
              <a:t>Paradisaical</a:t>
            </a:r>
            <a:r>
              <a:rPr lang="en-US" sz="2800" b="1" dirty="0" smtClean="0">
                <a:latin typeface="BankGothic Md BT" pitchFamily="34" charset="0"/>
              </a:rPr>
              <a:t> State (like Dessau)</a:t>
            </a:r>
            <a:endParaRPr lang="en-US" sz="2800" b="1" dirty="0">
              <a:latin typeface="BankGothic Md BT" pitchFamily="34" charset="0"/>
            </a:endParaRPr>
          </a:p>
        </p:txBody>
      </p:sp>
      <p:pic>
        <p:nvPicPr>
          <p:cNvPr id="8" name="Content Placeholder 7" descr="imagesCA3H3CA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8305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Cauldron of </a:t>
            </a:r>
            <a:r>
              <a:rPr lang="en-US" sz="4000" dirty="0" err="1" smtClean="0">
                <a:solidFill>
                  <a:srgbClr val="FF0000"/>
                </a:solidFill>
              </a:rPr>
              <a:t>Gundestrup</a:t>
            </a:r>
            <a:r>
              <a:rPr lang="en-US" sz="4000" dirty="0" smtClean="0">
                <a:solidFill>
                  <a:srgbClr val="FF0000"/>
                </a:solidFill>
              </a:rPr>
              <a:t> (Denmark):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Tells of </a:t>
            </a:r>
            <a:r>
              <a:rPr lang="en-US" dirty="0" smtClean="0">
                <a:solidFill>
                  <a:srgbClr val="FF0000"/>
                </a:solidFill>
              </a:rPr>
              <a:t>a Noble </a:t>
            </a:r>
            <a:r>
              <a:rPr lang="en-US" dirty="0" smtClean="0">
                <a:solidFill>
                  <a:srgbClr val="FF0000"/>
                </a:solidFill>
              </a:rPr>
              <a:t>Past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 ‘High Tech’ and Artistic Pot</a:t>
            </a:r>
            <a:endParaRPr lang="en-US" dirty="0"/>
          </a:p>
        </p:txBody>
      </p:sp>
      <p:pic>
        <p:nvPicPr>
          <p:cNvPr id="7" name="Content Placeholder 6" descr="gun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4191000" cy="4191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(But</a:t>
            </a:r>
            <a:r>
              <a:rPr lang="en-US" dirty="0" smtClean="0"/>
              <a:t>, </a:t>
            </a:r>
            <a:r>
              <a:rPr lang="en-US" dirty="0" smtClean="0"/>
              <a:t>what’s (who’s) for supper?)</a:t>
            </a:r>
            <a:endParaRPr lang="en-US" dirty="0"/>
          </a:p>
        </p:txBody>
      </p:sp>
      <p:pic>
        <p:nvPicPr>
          <p:cNvPr id="8" name="Content Placeholder 7" descr="fotoarteceltagundestrup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362200"/>
            <a:ext cx="4114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FuturaBlack BT" pitchFamily="82" charset="0"/>
              </a:rPr>
              <a:t>But, Max’s Critics Saw Our Past as Savage</a:t>
            </a:r>
            <a:endParaRPr lang="en-US" sz="3600" dirty="0">
              <a:latin typeface="FuturaBlack BT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smtClean="0"/>
              <a:t>E.g. for </a:t>
            </a:r>
            <a:r>
              <a:rPr lang="en-US" dirty="0" smtClean="0"/>
              <a:t>whom do we feast?</a:t>
            </a:r>
            <a:endParaRPr lang="en-US" dirty="0"/>
          </a:p>
        </p:txBody>
      </p:sp>
      <p:pic>
        <p:nvPicPr>
          <p:cNvPr id="5" name="Content Placeholder 4" descr="Gundestrup%20Cernunn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4040188" cy="3657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And, who’s dying to come?</a:t>
            </a:r>
            <a:endParaRPr lang="en-US" dirty="0"/>
          </a:p>
        </p:txBody>
      </p:sp>
      <p:pic>
        <p:nvPicPr>
          <p:cNvPr id="6" name="Content Placeholder 5" descr="kelten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29200" y="2590800"/>
            <a:ext cx="3733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But, Max Held Out Hope for a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Return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 Paradise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48736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Frutiger SAIN Bd v.1" pitchFamily="2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Frutiger SAIN Bd v.1" pitchFamily="2" charset="0"/>
              </a:rPr>
              <a:t>Experiencing pure unity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 descr="mys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133600"/>
            <a:ext cx="3733800" cy="4572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457199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Immersion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Nature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0" descr="scan00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133600"/>
            <a:ext cx="43465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Dreamy, Pastoral Dessau: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 bucolic paradise of Max’s youth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 descr="dessa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191000" cy="4495800"/>
          </a:xfrm>
        </p:spPr>
      </p:pic>
      <p:pic>
        <p:nvPicPr>
          <p:cNvPr id="6" name="Content Placeholder 5" descr="Darnaut_Seerosenteich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4191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524000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latin typeface="Impact" pitchFamily="34" charset="0"/>
              </a:rPr>
              <a:t>After Dessau: </a:t>
            </a:r>
            <a:br>
              <a:rPr lang="en-US" sz="3600" dirty="0" smtClean="0">
                <a:latin typeface="Impact" pitchFamily="34" charset="0"/>
              </a:rPr>
            </a:br>
            <a:r>
              <a:rPr lang="en-US" sz="3600" dirty="0" smtClean="0">
                <a:latin typeface="Impact" pitchFamily="34" charset="0"/>
              </a:rPr>
              <a:t>19</a:t>
            </a:r>
            <a:r>
              <a:rPr lang="en-US" sz="3600" baseline="30000" dirty="0" smtClean="0">
                <a:latin typeface="Impact" pitchFamily="34" charset="0"/>
              </a:rPr>
              <a:t>th</a:t>
            </a:r>
            <a:r>
              <a:rPr lang="en-US" sz="3600" dirty="0" smtClean="0">
                <a:latin typeface="Impact" pitchFamily="34" charset="0"/>
              </a:rPr>
              <a:t> Century’s  “Dark Satanic Mills”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7" name="Content Placeholder 6" descr="imagesCAHP42M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4038600" cy="4724400"/>
          </a:xfrm>
        </p:spPr>
      </p:pic>
      <p:pic>
        <p:nvPicPr>
          <p:cNvPr id="9" name="Content Placeholder 8" descr="untitled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33600"/>
            <a:ext cx="4243224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rgbClr val="FFFF00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legro BT" pitchFamily="82" charset="0"/>
              </a:rPr>
              <a:t>Also, Max’s Germany Was in Disarray </a:t>
            </a:r>
            <a:endParaRPr lang="en-US" dirty="0">
              <a:latin typeface="Allegro BT" pitchFamily="82" charset="0"/>
            </a:endParaRPr>
          </a:p>
        </p:txBody>
      </p:sp>
      <p:pic>
        <p:nvPicPr>
          <p:cNvPr id="7" name="Content Placeholder 6" descr="1 pre-empi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8305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solidFill>
            <a:schemeClr val="bg1">
              <a:lumMod val="5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Frutiger SAIN Bd v.1" pitchFamily="2" charset="0"/>
              </a:rPr>
              <a:t>Modern Society: Progress or Regress?</a:t>
            </a:r>
            <a:br>
              <a:rPr lang="en-US" sz="2800" dirty="0" smtClean="0">
                <a:latin typeface="Frutiger SAIN Bd v.1" pitchFamily="2" charset="0"/>
              </a:rPr>
            </a:br>
            <a:r>
              <a:rPr lang="en-US" sz="2800" dirty="0" smtClean="0">
                <a:latin typeface="Frutiger SAIN Bd v.1" pitchFamily="2" charset="0"/>
              </a:rPr>
              <a:t>Evolution or Devolution?</a:t>
            </a:r>
            <a:endParaRPr lang="en-US" sz="2800" dirty="0">
              <a:latin typeface="Frutiger SAIN Bd v.1" pitchFamily="2" charset="0"/>
            </a:endParaRPr>
          </a:p>
        </p:txBody>
      </p:sp>
      <p:pic>
        <p:nvPicPr>
          <p:cNvPr id="8" name="Content Placeholder 7" descr="progress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8229600" cy="5257800"/>
          </a:xfrm>
          <a:solidFill>
            <a:srgbClr val="FF0000"/>
          </a:solidFill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676400"/>
          </a:xfrm>
          <a:solidFill>
            <a:schemeClr val="tx2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Parenthesis in ‘History’: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The Sleepy, Tory Oxford of Max’s Maturity: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Scholarship, Privilege &amp; Censorship: SBE – 2 = 50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oxfor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4019550" cy="4419599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Content Placeholder 5" descr="Oxford_Matriculation_20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2209800"/>
            <a:ext cx="4495800" cy="44196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37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212" r="11212"/>
          <a:stretch>
            <a:fillRect/>
          </a:stretch>
        </p:blipFill>
        <p:spPr>
          <a:xfrm>
            <a:off x="533400" y="152400"/>
            <a:ext cx="8077200" cy="4343400"/>
          </a:xfrm>
          <a:solidFill>
            <a:schemeClr val="accent2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28800" y="6096000"/>
            <a:ext cx="5486400" cy="5762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Psst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….. Can You Find the Bible?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11430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Max’s Life’s Work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His 50 Volume </a:t>
            </a:r>
            <a:r>
              <a:rPr lang="en-US" sz="3200" i="1" dirty="0" smtClean="0">
                <a:solidFill>
                  <a:schemeClr val="bg1"/>
                </a:solidFill>
              </a:rPr>
              <a:t>Sacred Books of the East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600200"/>
          </a:xfr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Frutiger SAIN It v.1" pitchFamily="2" charset="0"/>
              </a:rPr>
              <a:t>Old </a:t>
            </a:r>
            <a:r>
              <a:rPr lang="en-US" i="1" dirty="0" err="1" smtClean="0">
                <a:solidFill>
                  <a:srgbClr val="FFFF00"/>
                </a:solidFill>
                <a:latin typeface="Frutiger SAIN It v.1" pitchFamily="2" charset="0"/>
              </a:rPr>
              <a:t>Perfesser</a:t>
            </a:r>
            <a:r>
              <a:rPr lang="en-US" i="1" dirty="0" smtClean="0">
                <a:solidFill>
                  <a:srgbClr val="FFFF00"/>
                </a:solidFill>
                <a:latin typeface="Frutiger SAIN It v.1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or Old </a:t>
            </a:r>
            <a:r>
              <a:rPr lang="en-US" dirty="0" smtClean="0">
                <a:solidFill>
                  <a:srgbClr val="FFFF00"/>
                </a:solidFill>
                <a:latin typeface="AvantGarde Bk BT" pitchFamily="34" charset="0"/>
              </a:rPr>
              <a:t>Radical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Looked Anglo Tory; Was German Liberal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max in col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981200"/>
            <a:ext cx="3581400" cy="4492752"/>
          </a:xfrm>
        </p:spPr>
      </p:pic>
      <p:pic>
        <p:nvPicPr>
          <p:cNvPr id="6" name="Content Placeholder 5" descr="MaxMuller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1905000"/>
            <a:ext cx="37338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398</Words>
  <Application>Microsoft Office PowerPoint</Application>
  <PresentationFormat>On-screen Show (4:3)</PresentationFormat>
  <Paragraphs>80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Friedrich Max Müller  (1823-1900)</vt:lpstr>
      <vt:lpstr>Soulful, Young Romantic</vt:lpstr>
      <vt:lpstr>Dreamy, Pastoral Dessau: The  bucolic paradise of Max’s youth</vt:lpstr>
      <vt:lpstr>After Dessau:  19th Century’s  “Dark Satanic Mills”</vt:lpstr>
      <vt:lpstr>Also, Max’s Germany Was in Disarray </vt:lpstr>
      <vt:lpstr>Modern Society: Progress or Regress? Evolution or Devolution?</vt:lpstr>
      <vt:lpstr>A Parenthesis in ‘History’: The Sleepy, Tory Oxford of Max’s Maturity: Scholarship, Privilege &amp; Censorship: SBE – 2 = 50 </vt:lpstr>
      <vt:lpstr>Max’s Life’s Work His 50 Volume Sacred Books of the East</vt:lpstr>
      <vt:lpstr>Old Perfesser or Old Radical? Looked Anglo Tory; Was German Liberal</vt:lpstr>
      <vt:lpstr>Office hours with ProfessorMax: Looks innocent, But, was he?</vt:lpstr>
      <vt:lpstr>A Christian? But, What Kind?</vt:lpstr>
      <vt:lpstr>How Did He Respond to  a Bigger World?</vt:lpstr>
      <vt:lpstr>Max’s First Answer Was Language (Confused with Race)</vt:lpstr>
      <vt:lpstr>Oh, Yeah: That “Aryan” Thing</vt:lpstr>
      <vt:lpstr>Then, He Asked: Who Are We (Westerners)?  Where Did We Come From? (We Came from India!)</vt:lpstr>
      <vt:lpstr>But, Our Indo-European  Language Family Has Changed</vt:lpstr>
      <vt:lpstr>How Does Religion Come In?  It Comes In When We Compare</vt:lpstr>
      <vt:lpstr>Max Compared Religions  Like He Did Languages </vt:lpstr>
      <vt:lpstr>“Our Pitr Who Art in Heaven….” </vt:lpstr>
      <vt:lpstr>Max’s (Really, Really) Big Picture: Overall, He Thought Religions Were  in Decline   from a Paradisaical State (like Dessau)</vt:lpstr>
      <vt:lpstr>The Cauldron of Gundestrup (Denmark):  Tells of a Noble Past</vt:lpstr>
      <vt:lpstr>But, Max’s Critics Saw Our Past as Savage</vt:lpstr>
      <vt:lpstr>But, Max Held Out Hope for a  Return to Paradise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Language Family</dc:title>
  <dc:creator>Ivan Strenski</dc:creator>
  <cp:lastModifiedBy>Ivan Strenski</cp:lastModifiedBy>
  <cp:revision>39</cp:revision>
  <dcterms:created xsi:type="dcterms:W3CDTF">2011-04-19T03:04:54Z</dcterms:created>
  <dcterms:modified xsi:type="dcterms:W3CDTF">2011-04-20T04:28:30Z</dcterms:modified>
</cp:coreProperties>
</file>