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329" r:id="rId3"/>
    <p:sldId id="314" r:id="rId4"/>
    <p:sldId id="315" r:id="rId5"/>
    <p:sldId id="316" r:id="rId6"/>
    <p:sldId id="328" r:id="rId7"/>
    <p:sldId id="325" r:id="rId8"/>
    <p:sldId id="318" r:id="rId9"/>
    <p:sldId id="327" r:id="rId10"/>
    <p:sldId id="322" r:id="rId11"/>
    <p:sldId id="326" r:id="rId12"/>
    <p:sldId id="324" r:id="rId13"/>
    <p:sldId id="331" r:id="rId14"/>
    <p:sldId id="317" r:id="rId15"/>
    <p:sldId id="330" r:id="rId16"/>
    <p:sldId id="319" r:id="rId17"/>
    <p:sldId id="320" r:id="rId18"/>
    <p:sldId id="332" r:id="rId19"/>
    <p:sldId id="321" r:id="rId20"/>
    <p:sldId id="333" r:id="rId21"/>
    <p:sldId id="305" r:id="rId22"/>
    <p:sldId id="309" r:id="rId23"/>
    <p:sldId id="257" r:id="rId24"/>
    <p:sldId id="260" r:id="rId25"/>
    <p:sldId id="263" r:id="rId26"/>
    <p:sldId id="267" r:id="rId27"/>
    <p:sldId id="261" r:id="rId28"/>
    <p:sldId id="278" r:id="rId29"/>
    <p:sldId id="266" r:id="rId30"/>
    <p:sldId id="279" r:id="rId31"/>
    <p:sldId id="268" r:id="rId32"/>
    <p:sldId id="262" r:id="rId33"/>
    <p:sldId id="282" r:id="rId34"/>
    <p:sldId id="258" r:id="rId35"/>
    <p:sldId id="300" r:id="rId36"/>
    <p:sldId id="286" r:id="rId37"/>
    <p:sldId id="270" r:id="rId38"/>
    <p:sldId id="272" r:id="rId39"/>
    <p:sldId id="274" r:id="rId40"/>
    <p:sldId id="277" r:id="rId41"/>
    <p:sldId id="310" r:id="rId42"/>
    <p:sldId id="311" r:id="rId43"/>
    <p:sldId id="280" r:id="rId44"/>
    <p:sldId id="281" r:id="rId45"/>
    <p:sldId id="284" r:id="rId46"/>
    <p:sldId id="287" r:id="rId47"/>
    <p:sldId id="288" r:id="rId48"/>
    <p:sldId id="301" r:id="rId49"/>
    <p:sldId id="302" r:id="rId50"/>
    <p:sldId id="312" r:id="rId51"/>
    <p:sldId id="285" r:id="rId52"/>
    <p:sldId id="303" r:id="rId53"/>
    <p:sldId id="304" r:id="rId54"/>
    <p:sldId id="275" r:id="rId55"/>
    <p:sldId id="276" r:id="rId56"/>
    <p:sldId id="273" r:id="rId57"/>
    <p:sldId id="269" r:id="rId58"/>
    <p:sldId id="289" r:id="rId59"/>
    <p:sldId id="271" r:id="rId60"/>
    <p:sldId id="290" r:id="rId61"/>
    <p:sldId id="283" r:id="rId62"/>
    <p:sldId id="291" r:id="rId63"/>
    <p:sldId id="294" r:id="rId64"/>
    <p:sldId id="292" r:id="rId65"/>
    <p:sldId id="296" r:id="rId66"/>
    <p:sldId id="293" r:id="rId67"/>
    <p:sldId id="297" r:id="rId68"/>
    <p:sldId id="298" r:id="rId69"/>
    <p:sldId id="299" r:id="rId70"/>
    <p:sldId id="295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750" autoAdjust="0"/>
  </p:normalViewPr>
  <p:slideViewPr>
    <p:cSldViewPr>
      <p:cViewPr varScale="1">
        <p:scale>
          <a:sx n="83" d="100"/>
          <a:sy n="83" d="100"/>
        </p:scale>
        <p:origin x="-142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F24D4-6223-475B-A61A-E53EBBACA72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9CE13-0A91-46FA-8E89-F6BC7198F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7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28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425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91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CE13-0A91-46FA-8E89-F6BC7198F5D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A3F73-E0A0-4144-9C41-E4644E268400}" type="datetimeFigureOut">
              <a:rPr lang="en-US" smtClean="0"/>
              <a:pPr/>
              <a:t>8/11/2011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8CA31-8FEA-40D3-9876-C5586B977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6096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9600" dirty="0" smtClean="0">
                <a:latin typeface="Informal Roman" pitchFamily="66" charset="0"/>
              </a:rPr>
              <a:t>Religion,</a:t>
            </a:r>
            <a:br>
              <a:rPr lang="en-US" sz="9600" dirty="0" smtClean="0">
                <a:latin typeface="Informal Roman" pitchFamily="66" charset="0"/>
              </a:rPr>
            </a:br>
            <a:r>
              <a:rPr lang="en-US" sz="9600" dirty="0" smtClean="0">
                <a:latin typeface="Informal Roman" pitchFamily="66" charset="0"/>
              </a:rPr>
              <a:t>as If </a:t>
            </a:r>
            <a:br>
              <a:rPr lang="en-US" sz="9600" dirty="0" smtClean="0">
                <a:latin typeface="Informal Roman" pitchFamily="66" charset="0"/>
              </a:rPr>
            </a:br>
            <a:r>
              <a:rPr lang="en-US" sz="9600" dirty="0" smtClean="0">
                <a:latin typeface="Informal Roman" pitchFamily="66" charset="0"/>
              </a:rPr>
              <a:t>Matter Mattered</a:t>
            </a:r>
            <a:endParaRPr lang="en-US" sz="9600" dirty="0">
              <a:latin typeface="Informal Roman" pitchFamily="66" charset="0"/>
            </a:endParaRPr>
          </a:p>
        </p:txBody>
      </p:sp>
    </p:spTree>
  </p:cSld>
  <p:clrMapOvr>
    <a:masterClrMapping/>
  </p:clrMapOvr>
  <p:transition spd="slow"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825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/>
              <a:t/>
            </a:r>
            <a:br>
              <a:rPr lang="en-US" sz="4900" dirty="0"/>
            </a:br>
            <a:r>
              <a:rPr lang="en-US" sz="4900" dirty="0" smtClean="0">
                <a:latin typeface="Cooper Black" pitchFamily="18" charset="0"/>
              </a:rPr>
              <a:t>What  “Space”  Contains</a:t>
            </a:r>
            <a:endParaRPr lang="en-US" sz="4900" dirty="0">
              <a:latin typeface="Cooper Black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447800"/>
            <a:ext cx="6324600" cy="51054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" y="1219200"/>
            <a:ext cx="2971799" cy="55626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Berlin Sans FB" pitchFamily="34" charset="0"/>
              </a:rPr>
              <a:t>Tools, ‘art’, music &amp; other sounds, icons</a:t>
            </a:r>
            <a:r>
              <a:rPr lang="en-US" sz="2800" dirty="0">
                <a:latin typeface="Berlin Sans FB" pitchFamily="34" charset="0"/>
              </a:rPr>
              <a:t>, statues</a:t>
            </a:r>
            <a:r>
              <a:rPr lang="en-US" sz="2800" dirty="0" smtClean="0">
                <a:latin typeface="Berlin Sans FB" pitchFamily="34" charset="0"/>
              </a:rPr>
              <a:t>, springs, fountains, odors, </a:t>
            </a:r>
            <a:r>
              <a:rPr lang="en-US" sz="2800" dirty="0">
                <a:latin typeface="Berlin Sans FB" pitchFamily="34" charset="0"/>
              </a:rPr>
              <a:t>images, </a:t>
            </a:r>
            <a:r>
              <a:rPr lang="en-US" sz="2800" dirty="0" smtClean="0">
                <a:latin typeface="Berlin Sans FB" pitchFamily="34" charset="0"/>
              </a:rPr>
              <a:t>plants, buildings, altars, Bodhi trees, masks, dwellings… or, accessories, like ghee</a:t>
            </a:r>
            <a:r>
              <a:rPr lang="en-US" sz="2800" dirty="0">
                <a:latin typeface="Berlin Sans FB" pitchFamily="34" charset="0"/>
              </a:rPr>
              <a:t>, food, </a:t>
            </a:r>
            <a:r>
              <a:rPr lang="en-US" sz="2800" dirty="0" smtClean="0">
                <a:latin typeface="Berlin Sans FB" pitchFamily="34" charset="0"/>
              </a:rPr>
              <a:t>fires, insects, water, oils, ashes, incense, smoke…</a:t>
            </a:r>
            <a:endParaRPr lang="en-US" sz="28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60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86800" cy="762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900" b="0" dirty="0" smtClean="0">
                <a:latin typeface="Berlin Sans FB" pitchFamily="34" charset="0"/>
              </a:rPr>
              <a:t/>
            </a:r>
            <a:br>
              <a:rPr lang="en-US" sz="4900" b="0" dirty="0" smtClean="0">
                <a:latin typeface="Berlin Sans FB" pitchFamily="34" charset="0"/>
              </a:rPr>
            </a:br>
            <a:r>
              <a:rPr lang="en-US" sz="5300" b="0" dirty="0" smtClean="0">
                <a:latin typeface="Berlin Sans FB" pitchFamily="34" charset="0"/>
              </a:rPr>
              <a:t>and </a:t>
            </a:r>
            <a:r>
              <a:rPr lang="en-US" sz="5300" b="0" dirty="0">
                <a:latin typeface="Berlin Sans FB" pitchFamily="34" charset="0"/>
              </a:rPr>
              <a:t>yes, people, </a:t>
            </a:r>
            <a:r>
              <a:rPr lang="en-US" sz="5300" b="0" dirty="0" smtClean="0">
                <a:latin typeface="Berlin Sans FB" pitchFamily="34" charset="0"/>
              </a:rPr>
              <a:t> too</a:t>
            </a:r>
            <a:endParaRPr lang="en-US" sz="5300" b="0" dirty="0">
              <a:latin typeface="Berlin Sans FB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0"/>
            <a:ext cx="6336792" cy="4800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295400"/>
            <a:ext cx="2743200" cy="5562600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hiller" pitchFamily="82" charset="0"/>
              </a:rPr>
              <a:t>their bodies, </a:t>
            </a:r>
            <a:endParaRPr lang="en-US" sz="5400" b="1" dirty="0" smtClean="0">
              <a:latin typeface="Chiller" pitchFamily="82" charset="0"/>
            </a:endParaRPr>
          </a:p>
          <a:p>
            <a:r>
              <a:rPr lang="en-US" sz="5400" b="1" dirty="0" smtClean="0">
                <a:latin typeface="Chiller" pitchFamily="82" charset="0"/>
              </a:rPr>
              <a:t>Alive,</a:t>
            </a:r>
          </a:p>
          <a:p>
            <a:r>
              <a:rPr lang="en-US" sz="5400" b="1" dirty="0" smtClean="0">
                <a:latin typeface="Chiller" pitchFamily="82" charset="0"/>
              </a:rPr>
              <a:t>Or, dead,</a:t>
            </a:r>
          </a:p>
          <a:p>
            <a:r>
              <a:rPr lang="en-US" sz="5400" b="1" dirty="0" smtClean="0">
                <a:latin typeface="Chiller" pitchFamily="82" charset="0"/>
              </a:rPr>
              <a:t>In part,</a:t>
            </a:r>
          </a:p>
          <a:p>
            <a:r>
              <a:rPr lang="en-US" sz="5400" b="1" dirty="0" smtClean="0">
                <a:latin typeface="Chiller" pitchFamily="82" charset="0"/>
              </a:rPr>
              <a:t>Or, whole</a:t>
            </a:r>
            <a:r>
              <a:rPr lang="en-US" sz="5400" b="1" dirty="0" smtClean="0">
                <a:latin typeface="Chiller" pitchFamily="82" charset="0"/>
              </a:rPr>
              <a:t>….</a:t>
            </a:r>
            <a:endParaRPr lang="en-US" sz="5400" b="1" dirty="0" smtClean="0">
              <a:latin typeface="Chille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9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543800" cy="7493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Algerian" pitchFamily="82" charset="0"/>
              </a:rPr>
              <a:t>“Place”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828800"/>
            <a:ext cx="6477000" cy="45720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" y="609600"/>
            <a:ext cx="2819400" cy="623316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Berlin Sans FB" pitchFamily="34" charset="0"/>
              </a:rPr>
              <a:t>Discrete locales: shrines</a:t>
            </a:r>
            <a:r>
              <a:rPr lang="en-US" sz="3200" dirty="0">
                <a:latin typeface="Berlin Sans FB" pitchFamily="34" charset="0"/>
              </a:rPr>
              <a:t>, </a:t>
            </a:r>
            <a:r>
              <a:rPr lang="en-US" sz="3200" dirty="0" smtClean="0">
                <a:latin typeface="Berlin Sans FB" pitchFamily="34" charset="0"/>
              </a:rPr>
              <a:t>cities, memorials</a:t>
            </a:r>
            <a:r>
              <a:rPr lang="en-US" sz="3200" dirty="0">
                <a:latin typeface="Berlin Sans FB" pitchFamily="34" charset="0"/>
              </a:rPr>
              <a:t>, territories, </a:t>
            </a:r>
            <a:r>
              <a:rPr lang="en-US" sz="3200" dirty="0" smtClean="0">
                <a:latin typeface="Berlin Sans FB" pitchFamily="34" charset="0"/>
              </a:rPr>
              <a:t>precincts</a:t>
            </a:r>
            <a:r>
              <a:rPr lang="en-US" sz="3200" dirty="0">
                <a:latin typeface="Berlin Sans FB" pitchFamily="34" charset="0"/>
              </a:rPr>
              <a:t>, </a:t>
            </a:r>
            <a:r>
              <a:rPr lang="en-US" sz="3200" dirty="0" smtClean="0">
                <a:latin typeface="Berlin Sans FB" pitchFamily="34" charset="0"/>
              </a:rPr>
              <a:t> </a:t>
            </a:r>
            <a:r>
              <a:rPr lang="en-US" sz="3200" dirty="0">
                <a:latin typeface="Berlin Sans FB" pitchFamily="34" charset="0"/>
              </a:rPr>
              <a:t>‘centers</a:t>
            </a:r>
            <a:r>
              <a:rPr lang="en-US" sz="3200" dirty="0" smtClean="0">
                <a:latin typeface="Berlin Sans FB" pitchFamily="34" charset="0"/>
              </a:rPr>
              <a:t>’, </a:t>
            </a:r>
            <a:r>
              <a:rPr lang="en-US" sz="3200" dirty="0" smtClean="0">
                <a:latin typeface="Berlin Sans FB" pitchFamily="34" charset="0"/>
              </a:rPr>
              <a:t>Holy </a:t>
            </a:r>
            <a:r>
              <a:rPr lang="en-US" sz="3200" dirty="0" smtClean="0">
                <a:latin typeface="Berlin Sans FB" pitchFamily="34" charset="0"/>
              </a:rPr>
              <a:t>Land, </a:t>
            </a:r>
            <a:r>
              <a:rPr lang="en-US" sz="3200" dirty="0" err="1" smtClean="0">
                <a:latin typeface="Berlin Sans FB" pitchFamily="34" charset="0"/>
              </a:rPr>
              <a:t>jambudvipa</a:t>
            </a:r>
            <a:r>
              <a:rPr lang="en-US" sz="3200" dirty="0" smtClean="0">
                <a:latin typeface="Berlin Sans FB" pitchFamily="34" charset="0"/>
              </a:rPr>
              <a:t>, </a:t>
            </a:r>
            <a:r>
              <a:rPr lang="en-US" sz="3200" i="1" dirty="0" smtClean="0">
                <a:latin typeface="Berlin Sans FB" pitchFamily="34" charset="0"/>
              </a:rPr>
              <a:t>Dar-al-Islam</a:t>
            </a:r>
            <a:r>
              <a:rPr lang="en-US" sz="3200" dirty="0" smtClean="0">
                <a:latin typeface="Berlin Sans FB" pitchFamily="34" charset="0"/>
              </a:rPr>
              <a:t>, holy mounts, </a:t>
            </a:r>
            <a:r>
              <a:rPr lang="en-US" sz="3200" dirty="0" err="1" smtClean="0">
                <a:latin typeface="Berlin Sans FB" pitchFamily="34" charset="0"/>
              </a:rPr>
              <a:t>suvarnabhumi</a:t>
            </a:r>
            <a:r>
              <a:rPr lang="en-US" sz="3200" dirty="0" smtClean="0">
                <a:latin typeface="Berlin Sans FB" pitchFamily="34" charset="0"/>
              </a:rPr>
              <a:t> </a:t>
            </a:r>
            <a:endParaRPr lang="en-US" sz="32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35762"/>
          </a:xfrm>
        </p:spPr>
        <p:txBody>
          <a:bodyPr/>
          <a:lstStyle/>
          <a:p>
            <a:r>
              <a:rPr lang="en-US" dirty="0"/>
              <a:t>What Is Excluded from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Space </a:t>
            </a:r>
            <a:r>
              <a:rPr lang="en-US" dirty="0"/>
              <a:t>or Place…  </a:t>
            </a:r>
            <a:br>
              <a:rPr lang="en-US" dirty="0"/>
            </a:br>
            <a:r>
              <a:rPr lang="en-US" dirty="0"/>
              <a:t>that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Could</a:t>
            </a:r>
            <a:r>
              <a:rPr lang="en-US" dirty="0" smtClean="0"/>
              <a:t> </a:t>
            </a:r>
            <a:r>
              <a:rPr lang="en-US" dirty="0"/>
              <a:t>Be There?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idx="4294967295"/>
          </p:nvPr>
        </p:nvSpPr>
        <p:spPr>
          <a:xfrm>
            <a:off x="-5080" y="0"/>
            <a:ext cx="9144000" cy="6858000"/>
          </a:xfrm>
          <a:solidFill>
            <a:srgbClr val="00B05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Tabued</a:t>
            </a:r>
            <a:r>
              <a:rPr lang="en-US" sz="6000" dirty="0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, profane, outcaste, shunned, ostracized, forbidden, ill-fitting, </a:t>
            </a:r>
            <a:r>
              <a:rPr lang="en-US" sz="6000" dirty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excommunicated</a:t>
            </a:r>
            <a:r>
              <a:rPr lang="en-US" sz="6000" dirty="0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, heretical </a:t>
            </a:r>
            <a:r>
              <a:rPr lang="en-US" sz="6000" b="1" dirty="0" smtClean="0">
                <a:latin typeface="Aparajita" pitchFamily="34" charset="0"/>
                <a:cs typeface="Aparajita" pitchFamily="34" charset="0"/>
              </a:rPr>
              <a:t>things </a:t>
            </a:r>
            <a:r>
              <a:rPr lang="en-US" sz="6000" dirty="0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or</a:t>
            </a:r>
            <a:r>
              <a:rPr lang="en-US" sz="6000" b="1" dirty="0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 </a:t>
            </a:r>
            <a:r>
              <a:rPr lang="en-US" sz="6000" b="1" dirty="0" smtClean="0">
                <a:latin typeface="Aparajita" pitchFamily="34" charset="0"/>
                <a:cs typeface="Aparajita" pitchFamily="34" charset="0"/>
              </a:rPr>
              <a:t>people</a:t>
            </a:r>
            <a:r>
              <a:rPr lang="en-US" sz="6000" b="1" dirty="0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: </a:t>
            </a:r>
            <a:r>
              <a:rPr lang="en-US" sz="6000" dirty="0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exiles iconoclasts</a:t>
            </a:r>
            <a:r>
              <a:rPr lang="en-US" sz="6000" b="1" dirty="0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, </a:t>
            </a:r>
            <a:r>
              <a:rPr lang="en-US" sz="6000" i="1" dirty="0" err="1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tref</a:t>
            </a:r>
            <a:r>
              <a:rPr lang="en-US" sz="6000" i="1" dirty="0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, haram,</a:t>
            </a:r>
            <a:r>
              <a:rPr lang="en-US" sz="6000" dirty="0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 “them”, infidels, “Others”, kaffirs, </a:t>
            </a:r>
            <a:r>
              <a:rPr lang="en-US" sz="6000" i="1" dirty="0" err="1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mlecchas</a:t>
            </a:r>
            <a:r>
              <a:rPr lang="en-US" sz="6000" dirty="0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, impure, lepers, pagans, women!</a:t>
            </a:r>
            <a:endParaRPr lang="en-US" sz="6000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6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2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9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0"/>
            <a:ext cx="7772400" cy="19272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oper Black" pitchFamily="18" charset="0"/>
              </a:rPr>
              <a:t>What Else Is </a:t>
            </a:r>
            <a:r>
              <a:rPr lang="en-US" dirty="0">
                <a:solidFill>
                  <a:schemeClr val="bg1"/>
                </a:solidFill>
                <a:latin typeface="Cooper Black" pitchFamily="18" charset="0"/>
              </a:rPr>
              <a:t>(the) Matter in Religion?</a:t>
            </a:r>
            <a:br>
              <a:rPr lang="en-US" dirty="0">
                <a:solidFill>
                  <a:schemeClr val="bg1"/>
                </a:solidFill>
                <a:latin typeface="Cooper Black" pitchFamily="18" charset="0"/>
              </a:rPr>
            </a:br>
            <a:endParaRPr lang="en-US" dirty="0">
              <a:solidFill>
                <a:schemeClr val="bg1"/>
              </a:solidFill>
              <a:latin typeface="Cooper Black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00200" y="3429000"/>
            <a:ext cx="6400800" cy="1752600"/>
          </a:xfrm>
        </p:spPr>
        <p:txBody>
          <a:bodyPr>
            <a:normAutofit/>
          </a:bodyPr>
          <a:lstStyle/>
          <a:p>
            <a:r>
              <a:rPr lang="en-US" sz="9600" i="1" dirty="0">
                <a:solidFill>
                  <a:srgbClr val="FF0000"/>
                </a:solidFill>
                <a:latin typeface="Informal Roman" pitchFamily="66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03218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latin typeface="Kristen ITC" pitchFamily="66" charset="0"/>
              </a:rPr>
              <a:t>Divisions of </a:t>
            </a:r>
            <a:r>
              <a:rPr lang="en-US" sz="7200" dirty="0" smtClean="0">
                <a:latin typeface="Kristen ITC" pitchFamily="66" charset="0"/>
              </a:rPr>
              <a:t>Time</a:t>
            </a:r>
            <a:endParaRPr lang="en-US" sz="7200" dirty="0">
              <a:latin typeface="Kristen ITC" pitchFamily="66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541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latin typeface="Aharoni" pitchFamily="2" charset="-79"/>
                <a:cs typeface="Aharoni" pitchFamily="2" charset="-79"/>
              </a:rPr>
              <a:t>liturgical 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seasons, </a:t>
            </a:r>
            <a:r>
              <a:rPr lang="en-US" sz="4800" dirty="0" smtClean="0">
                <a:latin typeface="Aharoni" pitchFamily="2" charset="-79"/>
                <a:cs typeface="Aharoni" pitchFamily="2" charset="-79"/>
              </a:rPr>
              <a:t>solar, lunar or </a:t>
            </a:r>
            <a:r>
              <a:rPr lang="en-US" sz="4800" dirty="0" err="1" smtClean="0">
                <a:latin typeface="Aharoni" pitchFamily="2" charset="-79"/>
                <a:cs typeface="Aharoni" pitchFamily="2" charset="-79"/>
              </a:rPr>
              <a:t>calendrical</a:t>
            </a:r>
            <a:r>
              <a:rPr lang="en-US" sz="48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periods, “golden ages”, Messianic times, auspicious times, eternity, </a:t>
            </a:r>
            <a:r>
              <a:rPr lang="en-US" sz="4800" dirty="0" err="1">
                <a:latin typeface="Aharoni" pitchFamily="2" charset="-79"/>
                <a:cs typeface="Aharoni" pitchFamily="2" charset="-79"/>
              </a:rPr>
              <a:t>kalpas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, </a:t>
            </a:r>
            <a:r>
              <a:rPr lang="en-US" sz="4800" dirty="0" smtClean="0">
                <a:latin typeface="Aharoni" pitchFamily="2" charset="-79"/>
                <a:cs typeface="Aharoni" pitchFamily="2" charset="-79"/>
              </a:rPr>
              <a:t>kali </a:t>
            </a:r>
            <a:r>
              <a:rPr lang="en-US" sz="4800" dirty="0" err="1" smtClean="0">
                <a:latin typeface="Aharoni" pitchFamily="2" charset="-79"/>
                <a:cs typeface="Aharoni" pitchFamily="2" charset="-79"/>
              </a:rPr>
              <a:t>yugas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, millennia, times of </a:t>
            </a:r>
            <a:r>
              <a:rPr lang="en-US" sz="4800" dirty="0" smtClean="0">
                <a:latin typeface="Aharoni" pitchFamily="2" charset="-79"/>
                <a:cs typeface="Aharoni" pitchFamily="2" charset="-79"/>
              </a:rPr>
              <a:t>decline &amp;fulfillment, end 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time </a:t>
            </a:r>
          </a:p>
        </p:txBody>
      </p:sp>
    </p:spTree>
    <p:extLst>
      <p:ext uri="{BB962C8B-B14F-4D97-AF65-F5344CB8AC3E}">
        <p14:creationId xmlns:p14="http://schemas.microsoft.com/office/powerpoint/2010/main" val="340568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2948"/>
            <a:ext cx="8544529" cy="631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97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33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What We Rule </a:t>
            </a:r>
            <a:r>
              <a:rPr lang="en-US" sz="40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Out… </a:t>
            </a:r>
            <a:r>
              <a:rPr lang="en-US" sz="4000" u="sng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Temporally</a:t>
            </a:r>
            <a:r>
              <a:rPr lang="en-US" sz="40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 </a:t>
            </a:r>
            <a:endParaRPr lang="en-US" sz="40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76200" y="1371600"/>
            <a:ext cx="86106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latin typeface="Kristen ITC" pitchFamily="66" charset="0"/>
              </a:rPr>
              <a:t>too late</a:t>
            </a:r>
            <a:r>
              <a:rPr lang="en-US" sz="4400" b="1" dirty="0" smtClean="0">
                <a:latin typeface="Kristen ITC" pitchFamily="66" charset="0"/>
              </a:rPr>
              <a:t>, </a:t>
            </a:r>
            <a:r>
              <a:rPr lang="en-US" sz="4400" b="1" dirty="0" smtClean="0">
                <a:latin typeface="Kristen ITC" pitchFamily="66" charset="0"/>
              </a:rPr>
              <a:t>too </a:t>
            </a:r>
            <a:r>
              <a:rPr lang="en-US" sz="4400" b="1" dirty="0">
                <a:latin typeface="Kristen ITC" pitchFamily="66" charset="0"/>
              </a:rPr>
              <a:t>early, </a:t>
            </a:r>
            <a:r>
              <a:rPr lang="en-US" sz="4400" b="1" dirty="0" smtClean="0">
                <a:latin typeface="Kristen ITC" pitchFamily="66" charset="0"/>
              </a:rPr>
              <a:t>before </a:t>
            </a:r>
            <a:r>
              <a:rPr lang="en-US" sz="4400" b="1" dirty="0">
                <a:latin typeface="Kristen ITC" pitchFamily="66" charset="0"/>
              </a:rPr>
              <a:t>the </a:t>
            </a:r>
            <a:r>
              <a:rPr lang="en-US" sz="4400" b="1" dirty="0" smtClean="0">
                <a:latin typeface="Kristen ITC" pitchFamily="66" charset="0"/>
              </a:rPr>
              <a:t>beginning, </a:t>
            </a:r>
            <a:r>
              <a:rPr lang="en-US" sz="4400" b="1" dirty="0" smtClean="0">
                <a:latin typeface="Kristen ITC" pitchFamily="66" charset="0"/>
              </a:rPr>
              <a:t>not in time, after </a:t>
            </a:r>
            <a:r>
              <a:rPr lang="en-US" sz="4400" b="1" dirty="0" smtClean="0">
                <a:latin typeface="Kristen ITC" pitchFamily="66" charset="0"/>
              </a:rPr>
              <a:t>the </a:t>
            </a:r>
            <a:r>
              <a:rPr lang="en-US" sz="4400" b="1" dirty="0" smtClean="0">
                <a:latin typeface="Kristen ITC" pitchFamily="66" charset="0"/>
              </a:rPr>
              <a:t>end, </a:t>
            </a:r>
            <a:r>
              <a:rPr lang="en-US" sz="4400" b="1" dirty="0" smtClean="0">
                <a:latin typeface="Kristen ITC" pitchFamily="66" charset="0"/>
              </a:rPr>
              <a:t>inauspicious </a:t>
            </a:r>
            <a:r>
              <a:rPr lang="en-US" sz="4400" b="1" dirty="0">
                <a:latin typeface="Kristen ITC" pitchFamily="66" charset="0"/>
              </a:rPr>
              <a:t>times, </a:t>
            </a:r>
            <a:r>
              <a:rPr lang="en-US" sz="4400" b="1" dirty="0" smtClean="0">
                <a:latin typeface="Kristen ITC" pitchFamily="66" charset="0"/>
              </a:rPr>
              <a:t>Samsara, </a:t>
            </a:r>
            <a:r>
              <a:rPr lang="en-US" sz="4400" b="1" dirty="0" smtClean="0">
                <a:latin typeface="Kristen ITC" pitchFamily="66" charset="0"/>
              </a:rPr>
              <a:t>boredom</a:t>
            </a:r>
            <a:r>
              <a:rPr lang="en-US" sz="4400" b="1" dirty="0" smtClean="0">
                <a:latin typeface="Kristen ITC" pitchFamily="66" charset="0"/>
              </a:rPr>
              <a:t>, </a:t>
            </a:r>
            <a:r>
              <a:rPr lang="en-US" sz="4400" b="1" dirty="0" smtClean="0">
                <a:latin typeface="Kristen ITC" pitchFamily="66" charset="0"/>
              </a:rPr>
              <a:t>routines, faintly remembered, the quotidian</a:t>
            </a:r>
            <a:r>
              <a:rPr lang="en-US" sz="4400" b="1" dirty="0" smtClean="0">
                <a:latin typeface="Kristen ITC" pitchFamily="66" charset="0"/>
              </a:rPr>
              <a:t>, </a:t>
            </a:r>
            <a:r>
              <a:rPr lang="en-US" sz="4400" b="1" dirty="0" smtClean="0">
                <a:latin typeface="Kristen ITC" pitchFamily="66" charset="0"/>
              </a:rPr>
              <a:t>the forgotten</a:t>
            </a:r>
            <a:r>
              <a:rPr lang="en-US" sz="4400" b="1" dirty="0" smtClean="0">
                <a:latin typeface="Kristen ITC" pitchFamily="66" charset="0"/>
              </a:rPr>
              <a:t>, the everyday, </a:t>
            </a:r>
            <a:r>
              <a:rPr lang="en-US" sz="4400" b="1" dirty="0" smtClean="0">
                <a:latin typeface="Kristen ITC" pitchFamily="66" charset="0"/>
              </a:rPr>
              <a:t>‘practice’, </a:t>
            </a:r>
            <a:r>
              <a:rPr lang="en-US" sz="4400" b="1" dirty="0" smtClean="0">
                <a:latin typeface="Kristen ITC" pitchFamily="66" charset="0"/>
              </a:rPr>
              <a:t>intervals, filler, </a:t>
            </a:r>
            <a:r>
              <a:rPr lang="en-US" sz="4400" b="1" dirty="0" smtClean="0">
                <a:latin typeface="Kristen ITC" pitchFamily="66" charset="0"/>
              </a:rPr>
              <a:t>stalling, intermissions….  </a:t>
            </a:r>
            <a:endParaRPr lang="en-US" sz="4400" b="1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7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7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84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10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9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2000" y="1295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Where to Go Next?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153400" cy="1219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latin typeface="Berlin Sans FB Demi" pitchFamily="34" charset="0"/>
              </a:rPr>
              <a:t>Why Not with Definition </a:t>
            </a:r>
            <a:r>
              <a:rPr lang="en-US" sz="3600" dirty="0">
                <a:solidFill>
                  <a:schemeClr val="accent2"/>
                </a:solidFill>
                <a:latin typeface="Berlin Sans FB Demi" pitchFamily="34" charset="0"/>
              </a:rPr>
              <a:t>of </a:t>
            </a:r>
            <a:r>
              <a:rPr lang="en-US" sz="3600" dirty="0" smtClean="0">
                <a:solidFill>
                  <a:schemeClr val="accent2"/>
                </a:solidFill>
                <a:latin typeface="Berlin Sans FB Demi" pitchFamily="34" charset="0"/>
              </a:rPr>
              <a:t>Religion?</a:t>
            </a:r>
            <a:endParaRPr lang="en-US" sz="3600" dirty="0">
              <a:solidFill>
                <a:schemeClr val="accent2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2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Let “</a:t>
            </a:r>
            <a:r>
              <a:rPr lang="en-US" dirty="0" smtClean="0">
                <a:latin typeface="Broadway" pitchFamily="82" charset="0"/>
              </a:rPr>
              <a:t>Religion</a:t>
            </a:r>
            <a:r>
              <a:rPr lang="en-US" dirty="0" smtClean="0"/>
              <a:t>” Be Defined as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4343400"/>
            <a:ext cx="8305800" cy="1752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Britannic Bold" pitchFamily="34" charset="0"/>
              </a:rPr>
              <a:t>“the administration of the sacred” </a:t>
            </a:r>
          </a:p>
        </p:txBody>
      </p:sp>
    </p:spTree>
    <p:extLst>
      <p:ext uri="{BB962C8B-B14F-4D97-AF65-F5344CB8AC3E}">
        <p14:creationId xmlns:p14="http://schemas.microsoft.com/office/powerpoint/2010/main" val="2758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9362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7030A0"/>
                </a:solidFill>
                <a:latin typeface="Allegro BT" pitchFamily="82" charset="0"/>
              </a:rPr>
              <a:t>But, What </a:t>
            </a:r>
            <a:br>
              <a:rPr lang="en-US" sz="7200" dirty="0" smtClean="0">
                <a:solidFill>
                  <a:srgbClr val="7030A0"/>
                </a:solidFill>
                <a:latin typeface="Allegro BT" pitchFamily="82" charset="0"/>
              </a:rPr>
            </a:br>
            <a:r>
              <a:rPr lang="en-US" sz="7200" dirty="0" smtClean="0">
                <a:solidFill>
                  <a:srgbClr val="7030A0"/>
                </a:solidFill>
                <a:latin typeface="Allegro BT" pitchFamily="82" charset="0"/>
              </a:rPr>
              <a:t>Is </a:t>
            </a:r>
            <a:br>
              <a:rPr lang="en-US" sz="7200" dirty="0" smtClean="0">
                <a:solidFill>
                  <a:srgbClr val="7030A0"/>
                </a:solidFill>
                <a:latin typeface="Allegro BT" pitchFamily="82" charset="0"/>
              </a:rPr>
            </a:br>
            <a:r>
              <a:rPr lang="en-US" sz="7200" dirty="0" smtClean="0">
                <a:solidFill>
                  <a:srgbClr val="002060"/>
                </a:solidFill>
                <a:latin typeface="Allegro BT" pitchFamily="82" charset="0"/>
              </a:rPr>
              <a:t>the “Sacred”?</a:t>
            </a:r>
            <a:endParaRPr lang="en-US" sz="7200" dirty="0">
              <a:solidFill>
                <a:srgbClr val="002060"/>
              </a:solidFill>
              <a:latin typeface="Allegro B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6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AvantGarde Bk BT" pitchFamily="34" charset="0"/>
              </a:rPr>
              <a:t>People Have Proposed Many Definitions</a:t>
            </a:r>
            <a:endParaRPr lang="en-US" sz="4800" dirty="0">
              <a:solidFill>
                <a:srgbClr val="FFFF00"/>
              </a:solidFill>
              <a:latin typeface="AvantGarde Bk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722438"/>
          </a:xfrm>
          <a:gradFill flip="none" rotWithShape="1">
            <a:gsLst>
              <a:gs pos="0">
                <a:srgbClr val="8488C4"/>
              </a:gs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utura Md BT" pitchFamily="34" charset="0"/>
              </a:rPr>
              <a:t>Sacred = What Belongs to God</a:t>
            </a:r>
            <a:br>
              <a:rPr lang="en-US" dirty="0" smtClean="0">
                <a:latin typeface="Futura Md BT" pitchFamily="34" charset="0"/>
              </a:rPr>
            </a:br>
            <a:r>
              <a:rPr lang="en-US" dirty="0" smtClean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en-US" sz="3100" dirty="0" smtClean="0">
                <a:latin typeface="Microsoft Sans Serif" pitchFamily="34" charset="0"/>
                <a:cs typeface="Microsoft Sans Serif" pitchFamily="34" charset="0"/>
              </a:rPr>
              <a:t>(But, how can we tell what </a:t>
            </a:r>
            <a:r>
              <a:rPr lang="en-US" sz="3100" u="sng" dirty="0" smtClean="0">
                <a:latin typeface="Microsoft Sans Serif" pitchFamily="34" charset="0"/>
                <a:cs typeface="Microsoft Sans Serif" pitchFamily="34" charset="0"/>
              </a:rPr>
              <a:t>that</a:t>
            </a:r>
            <a:r>
              <a:rPr lang="en-US" sz="3100" dirty="0" smtClean="0">
                <a:latin typeface="Microsoft Sans Serif" pitchFamily="34" charset="0"/>
                <a:cs typeface="Microsoft Sans Serif" pitchFamily="34" charset="0"/>
              </a:rPr>
              <a:t> is?) </a:t>
            </a:r>
            <a:endParaRPr lang="en-US" sz="3100" dirty="0"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9" name="Content Placeholder 8" descr="baby krishnan images (15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905000"/>
            <a:ext cx="8218170" cy="4400550"/>
          </a:xfrm>
        </p:spPr>
      </p:pic>
    </p:spTree>
  </p:cSld>
  <p:clrMapOvr>
    <a:masterClrMapping/>
  </p:clrMapOvr>
  <p:transition spd="slow"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3716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Sacred = Also What Suggests </a:t>
            </a:r>
            <a:r>
              <a:rPr lang="en-US" b="1" dirty="0" err="1" smtClean="0">
                <a:latin typeface="Dauphin" pitchFamily="18" charset="0"/>
              </a:rPr>
              <a:t>Mokşa</a:t>
            </a:r>
            <a:r>
              <a:rPr lang="en-US" b="1" dirty="0" smtClean="0">
                <a:latin typeface="Dauphin" pitchFamily="18" charset="0"/>
              </a:rPr>
              <a:t/>
            </a:r>
            <a:br>
              <a:rPr lang="en-US" b="1" dirty="0" smtClean="0">
                <a:latin typeface="Dauphin" pitchFamily="18" charset="0"/>
              </a:rPr>
            </a:br>
            <a:r>
              <a:rPr lang="en-US" sz="3200" b="1" dirty="0" smtClean="0">
                <a:latin typeface="Dauphin" pitchFamily="18" charset="0"/>
              </a:rPr>
              <a:t>(</a:t>
            </a:r>
            <a:r>
              <a:rPr lang="en-US" sz="4000" b="1" dirty="0" err="1" smtClean="0">
                <a:solidFill>
                  <a:srgbClr val="FFFF00"/>
                </a:solidFill>
                <a:latin typeface="Dauphin" pitchFamily="18" charset="0"/>
              </a:rPr>
              <a:t>everthing</a:t>
            </a:r>
            <a:r>
              <a:rPr lang="en-US" sz="4000" b="1" dirty="0" smtClean="0">
                <a:solidFill>
                  <a:srgbClr val="FFFF00"/>
                </a:solidFill>
                <a:latin typeface="Dauphin" pitchFamily="18" charset="0"/>
              </a:rPr>
              <a:t>?)</a:t>
            </a:r>
            <a:endParaRPr lang="en-US" sz="4000" b="1" dirty="0">
              <a:solidFill>
                <a:srgbClr val="FFFF00"/>
              </a:solidFill>
              <a:latin typeface="Dauphin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8794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Not Just 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Excellence of Mind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724400" y="1600200"/>
            <a:ext cx="4041775" cy="1066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But, Our Everyday 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Focused Mental States, too</a:t>
            </a:r>
            <a:endParaRPr lang="en-US" dirty="0">
              <a:latin typeface="Arial Black" pitchFamily="34" charset="0"/>
            </a:endParaRPr>
          </a:p>
        </p:txBody>
      </p:sp>
      <p:pic>
        <p:nvPicPr>
          <p:cNvPr id="11" name="Content Placeholder 10" descr="interfere-with-concentration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72000" y="2895600"/>
            <a:ext cx="4572000" cy="3046095"/>
          </a:xfrm>
        </p:spPr>
      </p:pic>
      <p:pic>
        <p:nvPicPr>
          <p:cNvPr id="10" name="Content Placeholder 3" descr="4buddha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52400" y="2286000"/>
            <a:ext cx="4267200" cy="4267200"/>
          </a:xfrm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FF0000"/>
                </a:solidFill>
              </a:rPr>
              <a:t>Sacred = “Completely Good”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(But, is religion </a:t>
            </a:r>
            <a:r>
              <a:rPr lang="en-US" sz="3600" i="1" dirty="0" smtClean="0">
                <a:solidFill>
                  <a:srgbClr val="FF0000"/>
                </a:solidFill>
              </a:rPr>
              <a:t>just</a:t>
            </a:r>
            <a:r>
              <a:rPr lang="en-US" sz="3600" dirty="0" smtClean="0">
                <a:solidFill>
                  <a:srgbClr val="FF0000"/>
                </a:solidFill>
              </a:rPr>
              <a:t> morality?)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6" name="Content Placeholder 15" descr="google_moralit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600200"/>
            <a:ext cx="8029956" cy="4978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Sacred = the “Numinous” </a:t>
            </a:r>
            <a:r>
              <a:rPr lang="en-US" sz="2200" dirty="0" smtClean="0"/>
              <a:t>(Otto)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 ≠ </a:t>
            </a:r>
            <a:r>
              <a:rPr lang="en-US" sz="3600" dirty="0" smtClean="0">
                <a:latin typeface="CopprplGoth Bd BT" pitchFamily="34" charset="0"/>
              </a:rPr>
              <a:t>the “completely good”)</a:t>
            </a:r>
            <a:endParaRPr lang="en-US" sz="3600" dirty="0">
              <a:latin typeface="CopprplGoth Bd BT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dirty="0" smtClean="0"/>
              <a:t>Church Lady:</a:t>
            </a:r>
          </a:p>
          <a:p>
            <a:pPr algn="ctr"/>
            <a:r>
              <a:rPr lang="en-US" dirty="0" smtClean="0"/>
              <a:t>“Completely Good”</a:t>
            </a:r>
            <a:endParaRPr lang="en-US" dirty="0"/>
          </a:p>
        </p:txBody>
      </p:sp>
      <p:pic>
        <p:nvPicPr>
          <p:cNvPr id="7" name="Content Placeholder 6" descr="The Church Lad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66800" y="2971800"/>
            <a:ext cx="2971800" cy="3733800"/>
          </a:xfrm>
        </p:spPr>
      </p:pic>
      <p:pic>
        <p:nvPicPr>
          <p:cNvPr id="6" name="Content Placeholder 5" descr="Hindu-kali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953000" y="2819400"/>
            <a:ext cx="3657600" cy="403860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800600" y="1828800"/>
            <a:ext cx="4041775" cy="9144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Our Lady of </a:t>
            </a:r>
            <a:r>
              <a:rPr lang="en-US" dirty="0" err="1" smtClean="0"/>
              <a:t>Częstahowa</a:t>
            </a:r>
            <a:r>
              <a:rPr lang="en-US" dirty="0" smtClean="0"/>
              <a:t>: Numinous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Constantia" pitchFamily="18" charset="0"/>
              </a:rPr>
              <a:t>At Least, </a:t>
            </a:r>
            <a:r>
              <a:rPr lang="en-US" sz="4000" dirty="0" smtClean="0">
                <a:latin typeface="Comic Sans MS" pitchFamily="66" charset="0"/>
              </a:rPr>
              <a:t>Sacred</a:t>
            </a:r>
            <a:r>
              <a:rPr lang="en-US" sz="4000" b="1" dirty="0" smtClean="0"/>
              <a:t> </a:t>
            </a:r>
            <a:r>
              <a:rPr lang="en-US" sz="4000" dirty="0" smtClean="0"/>
              <a:t>&amp; </a:t>
            </a:r>
            <a:r>
              <a:rPr lang="en-US" sz="4000" dirty="0" err="1" smtClean="0">
                <a:latin typeface="Bremen Bd BT" pitchFamily="82" charset="0"/>
              </a:rPr>
              <a:t>Tabu</a:t>
            </a:r>
            <a:r>
              <a:rPr lang="en-US" sz="4000" dirty="0" smtClean="0">
                <a:latin typeface="Bremen Bd BT" pitchFamily="82" charset="0"/>
              </a:rPr>
              <a:t> </a:t>
            </a:r>
            <a:r>
              <a:rPr lang="en-US" sz="4000" dirty="0" smtClean="0">
                <a:latin typeface="Constantia" pitchFamily="18" charset="0"/>
              </a:rPr>
              <a:t>Are Separate</a:t>
            </a:r>
            <a:r>
              <a:rPr lang="en-US" dirty="0" smtClean="0">
                <a:latin typeface="Bremen Bd BT" pitchFamily="82" charset="0"/>
              </a:rPr>
              <a:t/>
            </a:r>
            <a:br>
              <a:rPr lang="en-US" dirty="0" smtClean="0">
                <a:latin typeface="Bremen Bd BT" pitchFamily="82" charset="0"/>
              </a:rPr>
            </a:br>
            <a:r>
              <a:rPr lang="en-US" sz="4000" dirty="0" smtClean="0"/>
              <a:t> </a:t>
            </a:r>
            <a:r>
              <a:rPr lang="en-US" sz="4000" dirty="0" smtClean="0">
                <a:latin typeface="Futura Md BT" pitchFamily="34" charset="0"/>
              </a:rPr>
              <a:t>(says who?)</a:t>
            </a:r>
            <a:endParaRPr lang="en-US" sz="4000" dirty="0">
              <a:latin typeface="Futura Md BT" pitchFamily="34" charset="0"/>
            </a:endParaRPr>
          </a:p>
        </p:txBody>
      </p:sp>
      <p:pic>
        <p:nvPicPr>
          <p:cNvPr id="4" name="Content Placeholder 3" descr="Tabu-Murnau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676400"/>
            <a:ext cx="6766560" cy="47154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The Material Dimension of Religion 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normAutofit/>
          </a:bodyPr>
          <a:lstStyle/>
          <a:p>
            <a:r>
              <a:rPr lang="en-US" sz="4800" i="1" dirty="0" smtClean="0">
                <a:solidFill>
                  <a:schemeClr val="tx2">
                    <a:lumMod val="75000"/>
                  </a:schemeClr>
                </a:solidFill>
                <a:latin typeface="Berlin Sans FB" pitchFamily="34" charset="0"/>
              </a:rPr>
              <a:t>Where to Begin?</a:t>
            </a:r>
            <a:endParaRPr lang="en-US" sz="4800" i="1" dirty="0">
              <a:solidFill>
                <a:schemeClr val="tx2">
                  <a:lumMod val="75000"/>
                </a:schemeClr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BernhardMod BT" pitchFamily="18" charset="0"/>
              </a:rPr>
              <a:t>So Robertson Smith Thinks….</a:t>
            </a:r>
            <a:endParaRPr lang="en-US" dirty="0">
              <a:latin typeface="BernhardMod BT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1066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Taboo = Material, Fixed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(“Primitive”)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Content Placeholder 7" descr="Tabu-Murnau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1000" y="2590800"/>
            <a:ext cx="4038600" cy="33528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Dauphin" pitchFamily="18" charset="0"/>
              </a:rPr>
              <a:t>Holy = Spiritual, Free</a:t>
            </a:r>
          </a:p>
          <a:p>
            <a:pPr algn="ctr"/>
            <a:r>
              <a:rPr lang="en-US" sz="3200" dirty="0" smtClean="0">
                <a:latin typeface="Dauphin" pitchFamily="18" charset="0"/>
              </a:rPr>
              <a:t>(“Modern”)</a:t>
            </a:r>
            <a:endParaRPr lang="en-US" sz="3200" dirty="0">
              <a:latin typeface="Dauphin" pitchFamily="18" charset="0"/>
            </a:endParaRPr>
          </a:p>
        </p:txBody>
      </p:sp>
      <p:pic>
        <p:nvPicPr>
          <p:cNvPr id="9" name="Content Placeholder 8" descr="The Spiritual Path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642132"/>
            <a:ext cx="4041775" cy="32252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But, </a:t>
            </a:r>
            <a:r>
              <a:rPr lang="en-US" u="sng" dirty="0" smtClean="0">
                <a:solidFill>
                  <a:schemeClr val="bg1"/>
                </a:solidFill>
              </a:rPr>
              <a:t>Are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Tabu</a:t>
            </a:r>
            <a:r>
              <a:rPr lang="en-US" dirty="0" smtClean="0">
                <a:solidFill>
                  <a:schemeClr val="bg1"/>
                </a:solidFill>
              </a:rPr>
              <a:t> &amp; Sacred Separate?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4040188" cy="53339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Murderer,  and/or…</a:t>
            </a:r>
            <a:endParaRPr lang="en-US" dirty="0"/>
          </a:p>
        </p:txBody>
      </p:sp>
      <p:pic>
        <p:nvPicPr>
          <p:cNvPr id="8" name="Content Placeholder 7" descr="bin_laden_t6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752235"/>
            <a:ext cx="4876800" cy="337566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1676400"/>
            <a:ext cx="4041775" cy="4873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Martyr, too?</a:t>
            </a:r>
            <a:endParaRPr lang="en-US" dirty="0"/>
          </a:p>
        </p:txBody>
      </p:sp>
      <p:pic>
        <p:nvPicPr>
          <p:cNvPr id="7" name="Content Placeholder 6" descr="Bin_Laden(1)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562600" y="2438400"/>
            <a:ext cx="3072384" cy="40965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5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1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Dauphin" pitchFamily="18" charset="0"/>
              </a:rPr>
              <a:t>Whatever Else May Be True,</a:t>
            </a:r>
            <a:br>
              <a:rPr lang="en-US" dirty="0" smtClean="0">
                <a:latin typeface="Dauphin" pitchFamily="18" charset="0"/>
              </a:rPr>
            </a:br>
            <a:r>
              <a:rPr lang="en-US" dirty="0" smtClean="0">
                <a:latin typeface="Dauphin" pitchFamily="18" charset="0"/>
              </a:rPr>
              <a:t>The Sacred </a:t>
            </a:r>
            <a:r>
              <a:rPr lang="en-US" dirty="0" smtClean="0">
                <a:latin typeface="Calibri"/>
              </a:rPr>
              <a:t>→ </a:t>
            </a:r>
            <a:r>
              <a:rPr lang="en-US" b="1" dirty="0" smtClean="0">
                <a:latin typeface="Dauphin" pitchFamily="18" charset="0"/>
              </a:rPr>
              <a:t>O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Dauphin" pitchFamily="18" charset="0"/>
              </a:rPr>
              <a:t>bligation 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Dauphin" pitchFamily="18" charset="0"/>
              </a:rPr>
            </a:b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London Tube" pitchFamily="2" charset="0"/>
              </a:rPr>
              <a:t/>
            </a:r>
            <a:b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London Tube" pitchFamily="2" charset="0"/>
              </a:rPr>
            </a:br>
            <a:r>
              <a:rPr lang="en-US" sz="3100" dirty="0" smtClean="0">
                <a:solidFill>
                  <a:schemeClr val="tx2">
                    <a:lumMod val="75000"/>
                  </a:schemeClr>
                </a:solidFill>
                <a:latin typeface="Futura Md BT" pitchFamily="34" charset="0"/>
              </a:rPr>
              <a:t>(</a:t>
            </a:r>
            <a:r>
              <a:rPr lang="en-US" sz="3100" dirty="0" smtClean="0">
                <a:solidFill>
                  <a:schemeClr val="tx2">
                    <a:lumMod val="75000"/>
                  </a:schemeClr>
                </a:solidFill>
                <a:latin typeface="Frutiger SAIN It v.1" pitchFamily="2" charset="0"/>
              </a:rPr>
              <a:t>Kind of Negative, eh?)</a:t>
            </a:r>
            <a:endParaRPr lang="en-US" sz="3100" dirty="0">
              <a:solidFill>
                <a:schemeClr val="tx2">
                  <a:lumMod val="75000"/>
                </a:schemeClr>
              </a:solidFill>
              <a:latin typeface="Frutiger SAIN It v.1" pitchFamily="2" charset="0"/>
            </a:endParaRPr>
          </a:p>
        </p:txBody>
      </p:sp>
      <p:pic>
        <p:nvPicPr>
          <p:cNvPr id="4" name="Content Placeholder 3" descr="obligation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52600" y="2562225"/>
            <a:ext cx="5657850" cy="4295775"/>
          </a:xfrm>
        </p:spPr>
      </p:pic>
    </p:spTree>
  </p:cSld>
  <p:clrMapOvr>
    <a:masterClrMapping/>
  </p:clrMapOvr>
  <p:transition spd="slow"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Durkheim, for example, Thought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The Sacred Was </a:t>
            </a:r>
            <a:r>
              <a:rPr lang="en-US" u="sng" dirty="0" smtClean="0">
                <a:solidFill>
                  <a:schemeClr val="bg2"/>
                </a:solidFill>
              </a:rPr>
              <a:t>Mostly</a:t>
            </a:r>
            <a:r>
              <a:rPr lang="en-US" dirty="0" smtClean="0">
                <a:solidFill>
                  <a:schemeClr val="bg2"/>
                </a:solidFill>
              </a:rPr>
              <a:t> @ Obligation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Content Placeholder 3" descr="call-of-duty-world-at-war-ps3-36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95400" y="1546860"/>
            <a:ext cx="6477000" cy="5311140"/>
          </a:xfrm>
        </p:spPr>
      </p:pic>
    </p:spTree>
  </p:cSld>
  <p:clrMapOvr>
    <a:masterClrMapping/>
  </p:clrMapOvr>
  <p:transition spd="slow"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Durkheim (&amp;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Eliade’s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) </a:t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Minimal (and “Formal”) Definition:</a:t>
            </a:r>
            <a:r>
              <a:rPr lang="en-US" sz="4000" b="1" dirty="0" smtClean="0">
                <a:latin typeface="Dauphin" pitchFamily="18" charset="0"/>
              </a:rPr>
              <a:t/>
            </a:r>
            <a:br>
              <a:rPr lang="en-US" sz="4000" b="1" dirty="0" smtClean="0">
                <a:latin typeface="Dauphin" pitchFamily="18" charset="0"/>
              </a:rPr>
            </a:br>
            <a:r>
              <a:rPr lang="en-US" sz="3200" b="1" dirty="0" smtClean="0">
                <a:latin typeface="Arial Black" pitchFamily="34" charset="0"/>
              </a:rPr>
              <a:t>Sacred</a:t>
            </a:r>
            <a:r>
              <a:rPr lang="en-US" sz="3200" dirty="0" smtClean="0">
                <a:latin typeface="Arial Black" pitchFamily="34" charset="0"/>
              </a:rPr>
              <a:t> = Whatever Is Not </a:t>
            </a:r>
            <a:r>
              <a:rPr lang="en-US" sz="3200" b="1" dirty="0" smtClean="0">
                <a:latin typeface="Arial Black" pitchFamily="34" charset="0"/>
              </a:rPr>
              <a:t>Profane</a:t>
            </a:r>
            <a:endParaRPr lang="en-US" sz="3200" b="1" dirty="0">
              <a:latin typeface="Arial Black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533400" y="1600200"/>
            <a:ext cx="4040188" cy="106679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Money = Profane or Unholy</a:t>
            </a:r>
          </a:p>
          <a:p>
            <a:pPr algn="ctr"/>
            <a:r>
              <a:rPr lang="en-US" dirty="0" smtClean="0"/>
              <a:t>Such as, “Filthy Lucre”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5102225" y="1676400"/>
            <a:ext cx="4041775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Shrines of </a:t>
            </a:r>
            <a:r>
              <a:rPr lang="en-US" dirty="0" err="1" smtClean="0"/>
              <a:t>Marabout</a:t>
            </a:r>
            <a:r>
              <a:rPr lang="en-US" dirty="0" smtClean="0"/>
              <a:t> =</a:t>
            </a:r>
          </a:p>
          <a:p>
            <a:pPr algn="ctr"/>
            <a:r>
              <a:rPr lang="en-US" dirty="0" smtClean="0"/>
              <a:t>Sacred or Holy</a:t>
            </a:r>
            <a:endParaRPr lang="en-US" dirty="0"/>
          </a:p>
        </p:txBody>
      </p:sp>
      <p:pic>
        <p:nvPicPr>
          <p:cNvPr id="14" name="Content Placeholder 13" descr="mad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34000" y="3124200"/>
            <a:ext cx="3505200" cy="2895600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00400"/>
            <a:ext cx="3429000" cy="2819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Jokerman" pitchFamily="82" charset="0"/>
              </a:rPr>
              <a:t>Profanity on Top of  Profanity</a:t>
            </a:r>
            <a:endParaRPr lang="en-US" dirty="0">
              <a:latin typeface="Jokerman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324600" cy="5257800"/>
          </a:xfrm>
        </p:spPr>
      </p:pic>
    </p:spTree>
    <p:extLst>
      <p:ext uri="{BB962C8B-B14F-4D97-AF65-F5344CB8AC3E}">
        <p14:creationId xmlns:p14="http://schemas.microsoft.com/office/powerpoint/2010/main" val="22224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Candara" pitchFamily="34" charset="0"/>
              </a:rPr>
              <a:t>Durkheim’s Theory of </a:t>
            </a:r>
            <a:r>
              <a:rPr lang="en-US" sz="4000" b="1" i="1" dirty="0" smtClean="0">
                <a:latin typeface="Dauphin" pitchFamily="18" charset="0"/>
              </a:rPr>
              <a:t>Sacred Space</a:t>
            </a:r>
            <a:endParaRPr lang="en-US" sz="4000" b="1" i="1" dirty="0">
              <a:latin typeface="Dauphi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1981200"/>
            <a:ext cx="4040188" cy="803275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latin typeface="Dauphin" pitchFamily="18" charset="0"/>
              </a:rPr>
              <a:t>National Heart</a:t>
            </a:r>
            <a:endParaRPr lang="en-US" sz="4800" dirty="0">
              <a:latin typeface="Dauphin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25882"/>
            <a:ext cx="4038600" cy="263518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572000" y="1752600"/>
            <a:ext cx="4041775" cy="12493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Courier New" pitchFamily="49" charset="0"/>
                <a:cs typeface="Courier New" pitchFamily="49" charset="0"/>
              </a:rPr>
              <a:t>National Heart-break?</a:t>
            </a:r>
            <a:endParaRPr lang="en-US" sz="40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4" y="3429000"/>
            <a:ext cx="2022466" cy="3031331"/>
          </a:xfrm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antGarde Bk BT" pitchFamily="34" charset="0"/>
              </a:rPr>
              <a:t>Durkheim: Matter Matters 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  <a:latin typeface="AvantGarde Bk BT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1523999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Constantia" pitchFamily="18" charset="0"/>
              </a:rPr>
              <a:t>Will  UBL’s </a:t>
            </a:r>
            <a:r>
              <a:rPr lang="en-US" sz="3200" dirty="0" err="1" smtClean="0">
                <a:latin typeface="Constantia" pitchFamily="18" charset="0"/>
              </a:rPr>
              <a:t>Abbottabad</a:t>
            </a:r>
            <a:r>
              <a:rPr lang="en-US" sz="3200" dirty="0" smtClean="0">
                <a:latin typeface="Constantia" pitchFamily="18" charset="0"/>
              </a:rPr>
              <a:t> Villa Become a Shrine?</a:t>
            </a:r>
            <a:endParaRPr lang="en-US" sz="3200" dirty="0">
              <a:latin typeface="Constantia" pitchFamily="18" charset="0"/>
            </a:endParaRPr>
          </a:p>
        </p:txBody>
      </p:sp>
      <p:pic>
        <p:nvPicPr>
          <p:cNvPr id="7" name="Content Placeholder 6" descr="hideout_1886317b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52400" y="3352800"/>
            <a:ext cx="4724400" cy="303276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76400"/>
            <a:ext cx="4041775" cy="1447800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en-US" sz="7600" dirty="0" smtClean="0">
                <a:latin typeface="Dauphin" pitchFamily="18" charset="0"/>
              </a:rPr>
              <a:t>As </a:t>
            </a:r>
            <a:r>
              <a:rPr lang="en-US" sz="7600" dirty="0" err="1" smtClean="0">
                <a:latin typeface="Dauphin" pitchFamily="18" charset="0"/>
              </a:rPr>
              <a:t>Eyub</a:t>
            </a:r>
            <a:r>
              <a:rPr lang="en-US" sz="7600" dirty="0" smtClean="0">
                <a:latin typeface="Dauphin" pitchFamily="18" charset="0"/>
              </a:rPr>
              <a:t> Sultan </a:t>
            </a:r>
            <a:r>
              <a:rPr lang="en-US" sz="7600" dirty="0" err="1" smtClean="0">
                <a:latin typeface="Dauphin" pitchFamily="18" charset="0"/>
              </a:rPr>
              <a:t>Cami</a:t>
            </a:r>
            <a:r>
              <a:rPr lang="en-US" sz="7600" dirty="0" smtClean="0">
                <a:latin typeface="Dauphin" pitchFamily="18" charset="0"/>
              </a:rPr>
              <a:t> </a:t>
            </a:r>
          </a:p>
          <a:p>
            <a:pPr algn="ctr"/>
            <a:r>
              <a:rPr lang="en-US" sz="7600" dirty="0" smtClean="0">
                <a:latin typeface="Dauphin" pitchFamily="18" charset="0"/>
              </a:rPr>
              <a:t>Already Is?</a:t>
            </a:r>
          </a:p>
          <a:p>
            <a:pPr algn="ctr"/>
            <a:r>
              <a:rPr lang="en-US" sz="3800" dirty="0" smtClean="0"/>
              <a:t>(Istanbul)</a:t>
            </a:r>
            <a:endParaRPr lang="en-US" sz="3800" dirty="0"/>
          </a:p>
        </p:txBody>
      </p:sp>
      <p:pic>
        <p:nvPicPr>
          <p:cNvPr id="8" name="Content Placeholder 7" descr="Picture 658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953000" y="3352800"/>
            <a:ext cx="4041775" cy="3031331"/>
          </a:xfrm>
        </p:spPr>
      </p:pic>
    </p:spTree>
  </p:cSld>
  <p:clrMapOvr>
    <a:masterClrMapping/>
  </p:clrMapOvr>
  <p:transition spd="slow">
    <p:sndAc>
      <p:stSnd>
        <p:snd r:embed="rId3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Maybe, Why UBL Was Buried at Sea?</a:t>
            </a:r>
            <a:endParaRPr lang="en-US" dirty="0"/>
          </a:p>
        </p:txBody>
      </p:sp>
      <p:pic>
        <p:nvPicPr>
          <p:cNvPr id="8" name="Content Placeholder 7" descr="burial-at-sea-recen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1234440"/>
            <a:ext cx="7498080" cy="5623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entury" pitchFamily="18" charset="0"/>
              </a:rPr>
              <a:t>Shrines Are Places, Not Just Spaces </a:t>
            </a:r>
            <a:endParaRPr lang="en-US" sz="3600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828800"/>
            <a:ext cx="4343400" cy="563562"/>
          </a:xfr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Some Place→ Some Shrine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p944902123-3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0" y="2590800"/>
            <a:ext cx="5156200" cy="359156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828800"/>
            <a:ext cx="4041775" cy="533400"/>
          </a:xfr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No Place→ No Shrine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Content Placeholder 7" descr="imagesCAJ5V1CT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826794" y="2590800"/>
            <a:ext cx="4317206" cy="3581400"/>
          </a:xfrm>
        </p:spPr>
      </p:pic>
    </p:spTree>
  </p:cSld>
  <p:clrMapOvr>
    <a:masterClrMapping/>
  </p:clrMapOvr>
  <p:transition spd="slow"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5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12954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Benguiat Bk BT" pitchFamily="18" charset="0"/>
              </a:rPr>
              <a:t>What’s (the) Matter?</a:t>
            </a:r>
            <a:endParaRPr lang="en-US" dirty="0">
              <a:latin typeface="Benguiat Bk BT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3000" y="2895600"/>
            <a:ext cx="6934200" cy="37338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Berlin Sans FB" pitchFamily="34" charset="0"/>
              </a:rPr>
              <a:t>Rather, </a:t>
            </a:r>
          </a:p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Berlin Sans FB" pitchFamily="34" charset="0"/>
              </a:rPr>
              <a:t>in what does </a:t>
            </a:r>
          </a:p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Berlin Sans FB" pitchFamily="34" charset="0"/>
              </a:rPr>
              <a:t>the material dimension of religion </a:t>
            </a:r>
          </a:p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Berlin Sans FB" pitchFamily="34" charset="0"/>
              </a:rPr>
              <a:t>consist?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1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enguiat Bk BT" pitchFamily="18" charset="0"/>
              </a:rPr>
              <a:t>Thus, Places &amp; Shrines Are Bounded:</a:t>
            </a:r>
            <a:br>
              <a:rPr lang="en-US" sz="2800" dirty="0" smtClean="0">
                <a:latin typeface="Benguiat Bk BT" pitchFamily="18" charset="0"/>
              </a:rPr>
            </a:br>
            <a:r>
              <a:rPr lang="en-US" sz="2800" dirty="0" smtClean="0">
                <a:latin typeface="Benguiat Bk BT" pitchFamily="18" charset="0"/>
              </a:rPr>
              <a:t>The Sacred Is about Setting Boundaries</a:t>
            </a:r>
            <a:endParaRPr lang="en-US" sz="2800" dirty="0">
              <a:latin typeface="Benguiat Bk BT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4040188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Between ‘Us’ &amp; ‘Others’</a:t>
            </a:r>
          </a:p>
          <a:p>
            <a:pPr algn="ctr"/>
            <a:r>
              <a:rPr lang="en-US" dirty="0" smtClean="0"/>
              <a:t>  Between Sacred &amp; Profane</a:t>
            </a:r>
            <a:endParaRPr lang="en-US" dirty="0"/>
          </a:p>
        </p:txBody>
      </p:sp>
      <p:pic>
        <p:nvPicPr>
          <p:cNvPr id="7" name="Content Placeholder 6" descr="Boundary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" y="2971800"/>
            <a:ext cx="4040188" cy="314873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828800"/>
            <a:ext cx="4041775" cy="1143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Between the Holy of Holies</a:t>
            </a:r>
          </a:p>
          <a:p>
            <a:pPr algn="ctr"/>
            <a:r>
              <a:rPr lang="en-US" dirty="0" smtClean="0"/>
              <a:t>&amp;</a:t>
            </a:r>
          </a:p>
          <a:p>
            <a:pPr algn="ctr"/>
            <a:r>
              <a:rPr lang="en-US" dirty="0" smtClean="0"/>
              <a:t>The (Profane) World</a:t>
            </a:r>
            <a:endParaRPr lang="en-US" dirty="0"/>
          </a:p>
        </p:txBody>
      </p:sp>
      <p:pic>
        <p:nvPicPr>
          <p:cNvPr id="8" name="Content Placeholder 7" descr="model-temple_fjenkins_120609_56sm2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724400" y="3124200"/>
            <a:ext cx="4041775" cy="2743200"/>
          </a:xfrm>
        </p:spPr>
      </p:pic>
    </p:spTree>
  </p:cSld>
  <p:clrMapOvr>
    <a:masterClrMapping/>
  </p:clrMapOvr>
  <p:transition spd="slow"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69000">
              <a:srgbClr val="9CB86E">
                <a:lumMod val="86000"/>
                <a:lumOff val="14000"/>
              </a:srgbClr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3733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erlin Sans FB Demi" pitchFamily="34" charset="0"/>
              </a:rPr>
              <a:t>But, at Sea, no “Place” for UBL </a:t>
            </a:r>
            <a:br>
              <a:rPr lang="en-US" dirty="0" smtClean="0">
                <a:latin typeface="Berlin Sans FB Demi" pitchFamily="34" charset="0"/>
              </a:rPr>
            </a:br>
            <a:r>
              <a:rPr lang="en-US" dirty="0">
                <a:latin typeface="Berlin Sans FB Demi" pitchFamily="34" charset="0"/>
              </a:rPr>
              <a:t/>
            </a:r>
            <a:br>
              <a:rPr lang="en-US" dirty="0">
                <a:latin typeface="Berlin Sans FB Demi" pitchFamily="34" charset="0"/>
              </a:rPr>
            </a:br>
            <a:r>
              <a:rPr lang="en-US" dirty="0" smtClean="0">
                <a:latin typeface="Berlin Sans FB Demi" pitchFamily="34" charset="0"/>
              </a:rPr>
              <a:t>→No “Shrine” </a:t>
            </a:r>
            <a:br>
              <a:rPr lang="en-US" dirty="0" smtClean="0">
                <a:latin typeface="Berlin Sans FB Demi" pitchFamily="34" charset="0"/>
              </a:rPr>
            </a:br>
            <a:r>
              <a:rPr lang="en-US" dirty="0" smtClean="0">
                <a:latin typeface="Berlin Sans FB Demi" pitchFamily="34" charset="0"/>
              </a:rPr>
              <a:t/>
            </a:r>
            <a:br>
              <a:rPr lang="en-US" dirty="0" smtClean="0">
                <a:latin typeface="Berlin Sans FB Demi" pitchFamily="34" charset="0"/>
              </a:rPr>
            </a:br>
            <a:r>
              <a:rPr lang="en-US" dirty="0" smtClean="0">
                <a:latin typeface="Berlin Sans FB Demi" pitchFamily="34" charset="0"/>
              </a:rPr>
              <a:t>→No “Sacred” UBL Space</a:t>
            </a:r>
            <a:endParaRPr lang="en-US" dirty="0">
              <a:latin typeface="Berlin Sans FB Demi" pitchFamily="34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9144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Brush Script MT" pitchFamily="66" charset="0"/>
              </a:rPr>
              <a:t>Nothing</a:t>
            </a:r>
            <a:r>
              <a:rPr lang="en-US" sz="6000" dirty="0" smtClean="0"/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1406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oper Black" pitchFamily="18" charset="0"/>
              </a:rPr>
              <a:t>Lost</a:t>
            </a:r>
            <a:r>
              <a:rPr lang="en-US" dirty="0" smtClean="0">
                <a:latin typeface="Cooper Black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ooper Black" pitchFamily="18" charset="0"/>
              </a:rPr>
              <a:t>at Sea</a:t>
            </a:r>
            <a:endParaRPr lang="en-US" dirty="0">
              <a:solidFill>
                <a:schemeClr val="bg1"/>
              </a:solidFill>
              <a:latin typeface="Cooper Black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" y="1143000"/>
            <a:ext cx="9087231" cy="6135624"/>
          </a:xfrm>
        </p:spPr>
      </p:pic>
    </p:spTree>
    <p:extLst>
      <p:ext uri="{BB962C8B-B14F-4D97-AF65-F5344CB8AC3E}">
        <p14:creationId xmlns:p14="http://schemas.microsoft.com/office/powerpoint/2010/main" val="32431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latin typeface="Cambria" pitchFamily="18" charset="0"/>
                <a:cs typeface="Arial" pitchFamily="34" charset="0"/>
              </a:rPr>
              <a:t> </a:t>
            </a:r>
            <a:r>
              <a:rPr lang="en-US" sz="4400" dirty="0" smtClean="0">
                <a:latin typeface="Cambria" pitchFamily="18" charset="0"/>
                <a:cs typeface="Arial" pitchFamily="34" charset="0"/>
              </a:rPr>
              <a:t>The Sacred Tells Us Who We Are</a:t>
            </a:r>
            <a:endParaRPr lang="en-US" sz="4400" dirty="0">
              <a:latin typeface="Cambria" pitchFamily="18" charset="0"/>
            </a:endParaRPr>
          </a:p>
        </p:txBody>
      </p:sp>
      <p:pic>
        <p:nvPicPr>
          <p:cNvPr id="8" name="Content Placeholder 7" descr="DrinkingPollutedWater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5333" r="5333"/>
          <a:stretch>
            <a:fillRect/>
          </a:stretch>
        </p:blipFill>
        <p:spPr>
          <a:xfrm>
            <a:off x="1447800" y="152400"/>
            <a:ext cx="6381798" cy="4786313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0" y="6053138"/>
            <a:ext cx="9144000" cy="5762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rial Black" pitchFamily="34" charset="0"/>
              </a:rPr>
              <a:t>by setting personal boundaries</a:t>
            </a:r>
          </a:p>
          <a:p>
            <a:pPr algn="ctr"/>
            <a:endParaRPr lang="en-US" sz="3600" dirty="0" smtClean="0">
              <a:latin typeface="Arial Black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53000"/>
            <a:ext cx="9144000" cy="6096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 The Sacred Also Tells Us Who We Are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Content Placeholder 3" descr="0mlk-marchers450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2994" b="2994"/>
          <a:stretch>
            <a:fillRect/>
          </a:stretch>
        </p:blipFill>
        <p:spPr>
          <a:xfrm>
            <a:off x="1676400" y="304800"/>
            <a:ext cx="6000750" cy="4500604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85800" y="5791200"/>
            <a:ext cx="74676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Dauphin" pitchFamily="18" charset="0"/>
              </a:rPr>
              <a:t>By </a:t>
            </a:r>
            <a:r>
              <a:rPr lang="en-US" sz="3200" b="1" i="1" u="sng" dirty="0" smtClean="0">
                <a:solidFill>
                  <a:schemeClr val="bg1"/>
                </a:solidFill>
                <a:latin typeface="Arial Black" pitchFamily="34" charset="0"/>
              </a:rPr>
              <a:t>binding</a:t>
            </a:r>
            <a:r>
              <a:rPr lang="en-US" sz="3200" dirty="0" smtClean="0">
                <a:solidFill>
                  <a:schemeClr val="bg1"/>
                </a:solidFill>
                <a:latin typeface="Dauphin" pitchFamily="18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Dauphin" pitchFamily="18" charset="0"/>
              </a:rPr>
              <a:t>us together in community</a:t>
            </a:r>
            <a:endParaRPr lang="en-US" sz="4000" dirty="0">
              <a:latin typeface="Dauphi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Eliade’s</a:t>
            </a:r>
            <a:r>
              <a:rPr lang="en-US" dirty="0" smtClean="0">
                <a:solidFill>
                  <a:schemeClr val="bg1"/>
                </a:solidFill>
              </a:rPr>
              <a:t> Theory of </a:t>
            </a:r>
            <a:r>
              <a:rPr lang="en-US" dirty="0" smtClean="0">
                <a:solidFill>
                  <a:schemeClr val="bg1"/>
                </a:solidFill>
                <a:latin typeface="Swiss911 XCm BT" pitchFamily="34" charset="0"/>
              </a:rPr>
              <a:t>Sacred Space</a:t>
            </a:r>
            <a:br>
              <a:rPr lang="en-US" dirty="0" smtClean="0">
                <a:solidFill>
                  <a:schemeClr val="bg1"/>
                </a:solidFill>
                <a:latin typeface="Swiss911 XCm B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OzHandicraft BT" pitchFamily="66" charset="0"/>
              </a:rPr>
              <a:t>Reality Arises Out of the “Center”</a:t>
            </a:r>
            <a:endParaRPr lang="en-US" dirty="0">
              <a:solidFill>
                <a:schemeClr val="bg1"/>
              </a:solidFill>
              <a:latin typeface="OzHandicraft BT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OzHandicraft BT" pitchFamily="66" charset="0"/>
              </a:rPr>
              <a:t>“Archaic” Center: “World Tree”</a:t>
            </a:r>
            <a:endParaRPr lang="en-US" sz="3600" dirty="0">
              <a:latin typeface="OzHandicraft BT" pitchFamily="66" charset="0"/>
            </a:endParaRPr>
          </a:p>
        </p:txBody>
      </p:sp>
      <p:pic>
        <p:nvPicPr>
          <p:cNvPr id="8" name="Content Placeholder 7" descr="aerialccrplzzz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8600" y="2367534"/>
            <a:ext cx="4219956" cy="449046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600200"/>
            <a:ext cx="4498975" cy="1260474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16000" dirty="0" smtClean="0">
                <a:latin typeface="OzHandicraft BT" pitchFamily="66" charset="0"/>
              </a:rPr>
              <a:t>The “Great </a:t>
            </a:r>
            <a:r>
              <a:rPr lang="en-US" sz="16000" dirty="0" err="1" smtClean="0">
                <a:latin typeface="OzHandicraft BT" pitchFamily="66" charset="0"/>
              </a:rPr>
              <a:t>Kiva</a:t>
            </a:r>
            <a:r>
              <a:rPr lang="en-US" sz="16000" dirty="0" smtClean="0">
                <a:latin typeface="OzHandicraft BT" pitchFamily="66" charset="0"/>
              </a:rPr>
              <a:t>” </a:t>
            </a:r>
          </a:p>
          <a:p>
            <a:pPr algn="ctr"/>
            <a:r>
              <a:rPr lang="en-US" sz="16000" dirty="0" smtClean="0">
                <a:latin typeface="OzHandicraft BT" pitchFamily="66" charset="0"/>
              </a:rPr>
              <a:t>Navajo “Center”</a:t>
            </a:r>
          </a:p>
        </p:txBody>
      </p:sp>
      <p:pic>
        <p:nvPicPr>
          <p:cNvPr id="7" name="Content Placeholder 6" descr="ChartresNaveLabyrinth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419600" y="2968538"/>
            <a:ext cx="4500563" cy="299737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Allegro BT" pitchFamily="82" charset="0"/>
              </a:rPr>
              <a:t>The Center in Islam</a:t>
            </a:r>
            <a:endParaRPr lang="en-US" sz="6600" dirty="0">
              <a:solidFill>
                <a:srgbClr val="FF0000"/>
              </a:solidFill>
              <a:latin typeface="Allegro BT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OzHandicraft BT" pitchFamily="66" charset="0"/>
              </a:rPr>
              <a:t>Mirab</a:t>
            </a:r>
            <a:r>
              <a:rPr lang="en-US" sz="3200" dirty="0" smtClean="0">
                <a:latin typeface="OzHandicraft BT" pitchFamily="66" charset="0"/>
              </a:rPr>
              <a:t>: points the way</a:t>
            </a:r>
            <a:endParaRPr lang="en-US" sz="3200" dirty="0">
              <a:latin typeface="OzHandicraft BT" pitchFamily="66" charset="0"/>
            </a:endParaRPr>
          </a:p>
        </p:txBody>
      </p:sp>
      <p:pic>
        <p:nvPicPr>
          <p:cNvPr id="7" name="Content Placeholder 6" descr="imagesCAYSIGJD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990600" y="2205990"/>
            <a:ext cx="3143250" cy="465201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OzHandicraft BT" pitchFamily="66" charset="0"/>
              </a:rPr>
              <a:t>To the </a:t>
            </a:r>
            <a:r>
              <a:rPr lang="en-US" sz="3200" dirty="0" err="1" smtClean="0">
                <a:latin typeface="OzHandicraft BT" pitchFamily="66" charset="0"/>
              </a:rPr>
              <a:t>Ka’aba</a:t>
            </a:r>
            <a:r>
              <a:rPr lang="en-US" sz="3200" dirty="0" smtClean="0">
                <a:latin typeface="OzHandicraft BT" pitchFamily="66" charset="0"/>
              </a:rPr>
              <a:t> in Mecca</a:t>
            </a:r>
            <a:endParaRPr lang="en-US" sz="3200" dirty="0">
              <a:latin typeface="OzHandicraft BT" pitchFamily="66" charset="0"/>
            </a:endParaRPr>
          </a:p>
        </p:txBody>
      </p:sp>
      <p:pic>
        <p:nvPicPr>
          <p:cNvPr id="8" name="Content Placeholder 7" descr="hell5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267200" y="2667000"/>
            <a:ext cx="4747212" cy="3151341"/>
          </a:xfrm>
        </p:spPr>
      </p:pic>
    </p:spTree>
  </p:cSld>
  <p:clrMapOvr>
    <a:masterClrMapping/>
  </p:clrMapOvr>
  <p:transition spd="slow"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Dauphin" pitchFamily="18" charset="0"/>
              </a:rPr>
              <a:t>In Christianity</a:t>
            </a:r>
            <a:endParaRPr lang="en-US" sz="7200" dirty="0">
              <a:solidFill>
                <a:schemeClr val="bg1"/>
              </a:solidFill>
              <a:latin typeface="Dauphi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24000"/>
            <a:ext cx="4267200" cy="1066800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Jerusalem = Center of the World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Imitates Archaic Archetype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7" name="Content Placeholder 6" descr="jerusalem_buntingmap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8599" y="2743200"/>
            <a:ext cx="4733925" cy="378714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1295400"/>
            <a:ext cx="4041775" cy="1184275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8000" dirty="0" smtClean="0">
                <a:solidFill>
                  <a:srgbClr val="FFC000"/>
                </a:solidFill>
                <a:latin typeface="Arial Narrow" pitchFamily="34" charset="0"/>
              </a:rPr>
              <a:t>Chartres Cathedral = Pilgrim’s  Center</a:t>
            </a:r>
          </a:p>
          <a:p>
            <a:pPr algn="ctr"/>
            <a:r>
              <a:rPr lang="en-US" sz="7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Imitates  Jerusalem Archetype </a:t>
            </a:r>
            <a:endParaRPr lang="en-US" sz="7400" dirty="0">
              <a:solidFill>
                <a:srgbClr val="FFC000"/>
              </a:solidFill>
            </a:endParaRPr>
          </a:p>
        </p:txBody>
      </p:sp>
      <p:pic>
        <p:nvPicPr>
          <p:cNvPr id="8" name="Content Placeholder 7" descr="labychartresfloor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410200" y="2590800"/>
            <a:ext cx="3200400" cy="42849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What Is the Russian Sacred Center?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Revolutionary Past?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85951"/>
            <a:ext cx="4040188" cy="2929136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Orthodox Heritage?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98" y="2635524"/>
            <a:ext cx="4035829" cy="3029989"/>
          </a:xfrm>
        </p:spPr>
      </p:pic>
    </p:spTree>
    <p:extLst>
      <p:ext uri="{BB962C8B-B14F-4D97-AF65-F5344CB8AC3E}">
        <p14:creationId xmlns:p14="http://schemas.microsoft.com/office/powerpoint/2010/main" val="38455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Or, Something Like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 Petersburg’s Sacred Space?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Futura Md BT" pitchFamily="34" charset="0"/>
              </a:rPr>
              <a:t>Pisaryovskoe</a:t>
            </a:r>
            <a:endParaRPr lang="en-US" dirty="0">
              <a:solidFill>
                <a:schemeClr val="bg1">
                  <a:lumMod val="95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1200"/>
            <a:ext cx="8915400" cy="4876800"/>
          </a:xfrm>
        </p:spPr>
      </p:pic>
    </p:spTree>
    <p:extLst>
      <p:ext uri="{BB962C8B-B14F-4D97-AF65-F5344CB8AC3E}">
        <p14:creationId xmlns:p14="http://schemas.microsoft.com/office/powerpoint/2010/main" val="494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Berlin Sans FB" pitchFamily="34" charset="0"/>
              </a:rPr>
              <a:t>“Matter” Is Whatever…</a:t>
            </a:r>
            <a:endParaRPr lang="en-US" sz="5400" dirty="0">
              <a:latin typeface="Berlin Sans FB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929409"/>
            <a:ext cx="4862946" cy="5953991"/>
          </a:xfrm>
        </p:spPr>
      </p:pic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1447800"/>
            <a:ext cx="3810000" cy="49530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26400" dirty="0" smtClean="0">
                <a:latin typeface="Aharoni" pitchFamily="2" charset="-79"/>
                <a:cs typeface="Aharoni" pitchFamily="2" charset="-79"/>
              </a:rPr>
              <a:t>Has</a:t>
            </a:r>
            <a:r>
              <a:rPr lang="en-US" sz="32000" dirty="0" smtClean="0">
                <a:latin typeface="Aharoni" pitchFamily="2" charset="-79"/>
                <a:cs typeface="Aharoni" pitchFamily="2" charset="-79"/>
              </a:rPr>
              <a:t> </a:t>
            </a:r>
          </a:p>
          <a:p>
            <a:pPr marL="0" indent="0" algn="ctr">
              <a:buNone/>
            </a:pPr>
            <a:r>
              <a:rPr lang="en-US" sz="32000" dirty="0" smtClean="0">
                <a:latin typeface="Futura Md BT" pitchFamily="34" charset="0"/>
                <a:cs typeface="Aharoni" pitchFamily="2" charset="-79"/>
              </a:rPr>
              <a:t>Weight</a:t>
            </a:r>
          </a:p>
          <a:p>
            <a:pPr marL="0" indent="0" algn="ctr">
              <a:buNone/>
            </a:pPr>
            <a:r>
              <a:rPr lang="en-US" sz="21600" dirty="0" smtClean="0">
                <a:latin typeface="Aharoni" pitchFamily="2" charset="-79"/>
                <a:cs typeface="Aharoni" pitchFamily="2" charset="-79"/>
              </a:rPr>
              <a:t>&amp;…</a:t>
            </a:r>
            <a:endParaRPr lang="en-US" sz="216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61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llegro BT" pitchFamily="82" charset="0"/>
              </a:rPr>
              <a:t>People Can Also Be Our Sacred Centers</a:t>
            </a:r>
            <a:endParaRPr lang="en-US" sz="4000" dirty="0">
              <a:latin typeface="Allegro BT" pitchFamily="8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4712"/>
            <a:ext cx="4286250" cy="5715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886200"/>
            <a:ext cx="4038600" cy="2641316"/>
          </a:xfrm>
        </p:spPr>
      </p:pic>
    </p:spTree>
    <p:extLst>
      <p:ext uri="{BB962C8B-B14F-4D97-AF65-F5344CB8AC3E}">
        <p14:creationId xmlns:p14="http://schemas.microsoft.com/office/powerpoint/2010/main" val="24609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to Omit Theories of </a:t>
            </a:r>
            <a:r>
              <a:rPr lang="en-US" i="1" dirty="0" smtClean="0">
                <a:latin typeface="OzHandicraft BT" pitchFamily="66" charset="0"/>
              </a:rPr>
              <a:t>Sacred </a:t>
            </a:r>
            <a:r>
              <a:rPr lang="en-US" i="1" dirty="0" smtClean="0">
                <a:latin typeface="OzHandicraft BT" pitchFamily="66" charset="0"/>
                <a:cs typeface="Estrangelo Edessa" pitchFamily="66"/>
              </a:rPr>
              <a:t>Time</a:t>
            </a:r>
            <a:endParaRPr lang="en-US" i="1" dirty="0">
              <a:latin typeface="OzHandicraft BT" pitchFamily="66" charset="0"/>
              <a:cs typeface="Estrangelo Edessa" pitchFamily="66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43434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Corbel" pitchFamily="34" charset="0"/>
                <a:cs typeface="Arial" pitchFamily="34" charset="0"/>
              </a:rPr>
              <a:t>Australia’s </a:t>
            </a:r>
          </a:p>
          <a:p>
            <a:pPr algn="ctr"/>
            <a:r>
              <a:rPr lang="en-US" sz="3200" b="0" dirty="0" smtClean="0">
                <a:latin typeface="Swiss911 XCm BT" pitchFamily="34" charset="0"/>
                <a:cs typeface="Arial" pitchFamily="34" charset="0"/>
              </a:rPr>
              <a:t>Recurrent</a:t>
            </a:r>
            <a:r>
              <a:rPr lang="en-US" sz="2800" dirty="0" smtClean="0">
                <a:latin typeface="Corbel" pitchFamily="34" charset="0"/>
                <a:cs typeface="Arial" pitchFamily="34" charset="0"/>
              </a:rPr>
              <a:t> </a:t>
            </a:r>
            <a:r>
              <a:rPr lang="en-US" sz="3200" b="0" dirty="0" smtClean="0">
                <a:latin typeface="Swiss911 XCm BT" pitchFamily="34" charset="0"/>
                <a:cs typeface="Tunga" pitchFamily="2"/>
              </a:rPr>
              <a:t>Rituals of Revival</a:t>
            </a:r>
            <a:endParaRPr lang="en-US" sz="3200" b="0" dirty="0">
              <a:latin typeface="Swiss911 XCm BT" pitchFamily="34" charset="0"/>
              <a:cs typeface="Tunga" pitchFamily="2"/>
            </a:endParaRPr>
          </a:p>
        </p:txBody>
      </p:sp>
      <p:pic>
        <p:nvPicPr>
          <p:cNvPr id="7" name="Content Placeholder 6" descr="60122-004-8D6E0E3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8600" y="2971800"/>
            <a:ext cx="4192588" cy="35814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76400"/>
            <a:ext cx="4041775" cy="1020762"/>
          </a:xfrm>
        </p:spPr>
        <p:txBody>
          <a:bodyPr>
            <a:noAutofit/>
          </a:bodyPr>
          <a:lstStyle/>
          <a:p>
            <a:pPr algn="ctr"/>
            <a:r>
              <a:rPr lang="en-US" sz="2800" i="1" dirty="0" err="1" smtClean="0">
                <a:latin typeface="Futura Lt BT" pitchFamily="34" charset="0"/>
              </a:rPr>
              <a:t>Eliade’s</a:t>
            </a:r>
            <a:r>
              <a:rPr lang="en-US" sz="2800" i="1" dirty="0" smtClean="0">
                <a:latin typeface="Futura Lt BT" pitchFamily="34" charset="0"/>
              </a:rPr>
              <a:t>  </a:t>
            </a:r>
          </a:p>
          <a:p>
            <a:pPr algn="ctr"/>
            <a:r>
              <a:rPr lang="en-US" sz="2800" i="1" dirty="0" smtClean="0">
                <a:latin typeface="Futura Lt BT" pitchFamily="34" charset="0"/>
              </a:rPr>
              <a:t>“Timeless Time”</a:t>
            </a:r>
            <a:endParaRPr lang="en-US" sz="2800" i="1" dirty="0">
              <a:latin typeface="Futura Lt BT" pitchFamily="34" charset="0"/>
            </a:endParaRPr>
          </a:p>
        </p:txBody>
      </p:sp>
      <p:pic>
        <p:nvPicPr>
          <p:cNvPr id="8" name="Content Placeholder 7" descr="Nothingness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72000" y="2971800"/>
            <a:ext cx="4291584" cy="358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itchFamily="34" charset="0"/>
              </a:rPr>
              <a:t>The Siege as Sacred Time</a:t>
            </a:r>
            <a:endParaRPr lang="en-US" dirty="0">
              <a:latin typeface="Berlin Sans FB Demi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4721920" cy="35402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6302" y="2126687"/>
            <a:ext cx="5408011" cy="4054616"/>
          </a:xfrm>
        </p:spPr>
      </p:pic>
    </p:spTree>
    <p:extLst>
      <p:ext uri="{BB962C8B-B14F-4D97-AF65-F5344CB8AC3E}">
        <p14:creationId xmlns:p14="http://schemas.microsoft.com/office/powerpoint/2010/main" val="184035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oper Black" pitchFamily="18" charset="0"/>
              </a:rPr>
              <a:t>Children Feel What Sacred Is</a:t>
            </a:r>
            <a:endParaRPr lang="en-US" dirty="0">
              <a:solidFill>
                <a:schemeClr val="bg1"/>
              </a:solidFill>
              <a:latin typeface="Cooper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6053744" cy="45387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14800"/>
            <a:ext cx="3470813" cy="2602216"/>
          </a:xfrm>
        </p:spPr>
      </p:pic>
    </p:spTree>
    <p:extLst>
      <p:ext uri="{BB962C8B-B14F-4D97-AF65-F5344CB8AC3E}">
        <p14:creationId xmlns:p14="http://schemas.microsoft.com/office/powerpoint/2010/main" val="120107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4AE">
                <a:alpha val="48000"/>
              </a:srgbClr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Benguiat Bk BT" pitchFamily="18" charset="0"/>
              </a:rPr>
              <a:t>Question: </a:t>
            </a:r>
            <a:br>
              <a:rPr lang="en-US" sz="3200" dirty="0" smtClean="0">
                <a:latin typeface="Benguiat Bk BT" pitchFamily="18" charset="0"/>
              </a:rPr>
            </a:br>
            <a:r>
              <a:rPr lang="en-US" sz="3200" dirty="0" smtClean="0">
                <a:latin typeface="Benguiat Bk BT" pitchFamily="18" charset="0"/>
              </a:rPr>
              <a:t>Sacred </a:t>
            </a:r>
            <a:r>
              <a:rPr lang="en-US" sz="3200" dirty="0" err="1" smtClean="0">
                <a:latin typeface="Benguiat Bk BT" pitchFamily="18" charset="0"/>
              </a:rPr>
              <a:t>vs</a:t>
            </a:r>
            <a:r>
              <a:rPr lang="en-US" sz="3200" dirty="0" smtClean="0">
                <a:latin typeface="Benguiat Bk BT" pitchFamily="18" charset="0"/>
              </a:rPr>
              <a:t> Profane</a:t>
            </a:r>
            <a:r>
              <a:rPr lang="en-US" sz="3200" dirty="0" smtClean="0">
                <a:latin typeface="Comic Sans MS" pitchFamily="66" charset="0"/>
              </a:rPr>
              <a:t>,</a:t>
            </a:r>
            <a:r>
              <a:rPr lang="en-US" sz="3200" dirty="0" smtClean="0">
                <a:latin typeface="Cambria" pitchFamily="18" charset="0"/>
              </a:rPr>
              <a:t/>
            </a:r>
            <a:br>
              <a:rPr lang="en-US" sz="3200" dirty="0" smtClean="0">
                <a:latin typeface="Cambria" pitchFamily="18" charset="0"/>
              </a:rPr>
            </a:br>
            <a:r>
              <a:rPr lang="en-US" sz="3200" dirty="0" smtClean="0">
                <a:latin typeface="Comic Sans MS" pitchFamily="66" charset="0"/>
              </a:rPr>
              <a:t>Opposed in </a:t>
            </a:r>
            <a:r>
              <a:rPr lang="en-US" sz="3200" b="1" dirty="0" smtClean="0">
                <a:latin typeface="Comic Sans MS" pitchFamily="66" charset="0"/>
              </a:rPr>
              <a:t>Form,    </a:t>
            </a:r>
            <a:r>
              <a:rPr lang="en-US" sz="3200" dirty="0" smtClean="0">
                <a:latin typeface="Comic Sans MS" pitchFamily="66" charset="0"/>
              </a:rPr>
              <a:t>But, in </a:t>
            </a:r>
            <a:r>
              <a:rPr lang="en-US" sz="3200" b="1" dirty="0" smtClean="0">
                <a:latin typeface="Comic Sans MS" pitchFamily="66" charset="0"/>
              </a:rPr>
              <a:t>Content </a:t>
            </a:r>
            <a:r>
              <a:rPr lang="en-US" sz="3200" dirty="0" smtClean="0">
                <a:latin typeface="Comic Sans MS" pitchFamily="66" charset="0"/>
              </a:rPr>
              <a:t>Too?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4294967295"/>
          </p:nvPr>
        </p:nvSpPr>
        <p:spPr>
          <a:xfrm>
            <a:off x="381000" y="1524000"/>
            <a:ext cx="4040188" cy="639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200" dirty="0" smtClean="0">
                <a:latin typeface="Arial Black" pitchFamily="34" charset="0"/>
              </a:rPr>
              <a:t>Ghee, Profane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5102225" y="1600200"/>
            <a:ext cx="4041775" cy="6397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dirty="0" smtClean="0">
                <a:latin typeface="Dauphin" pitchFamily="18" charset="0"/>
              </a:rPr>
              <a:t>Ghee</a:t>
            </a:r>
            <a:r>
              <a:rPr lang="en-US" sz="4000" dirty="0" smtClean="0">
                <a:latin typeface="Dauphin" pitchFamily="18" charset="0"/>
              </a:rPr>
              <a:t>, </a:t>
            </a:r>
            <a:r>
              <a:rPr lang="en-US" sz="4000" b="1" dirty="0" smtClean="0">
                <a:latin typeface="Dauphin" pitchFamily="18" charset="0"/>
              </a:rPr>
              <a:t>Sacred</a:t>
            </a:r>
            <a:r>
              <a:rPr lang="en-US" sz="4000" dirty="0" smtClean="0">
                <a:latin typeface="Dauphin" pitchFamily="18" charset="0"/>
              </a:rPr>
              <a:t>….</a:t>
            </a:r>
            <a:endParaRPr lang="en-US" sz="4000" dirty="0">
              <a:latin typeface="Dauphin" pitchFamily="18" charset="0"/>
            </a:endParaRPr>
          </a:p>
        </p:txBody>
      </p:sp>
      <p:pic>
        <p:nvPicPr>
          <p:cNvPr id="15" name="Content Placeholder 14" descr="brit%20cow%20ghee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152400" y="2286000"/>
            <a:ext cx="4648200" cy="4267200"/>
          </a:xfrm>
        </p:spPr>
      </p:pic>
      <p:pic>
        <p:nvPicPr>
          <p:cNvPr id="16" name="Content Placeholder 15" descr="Durga-Maa-Bhajans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5334000" y="2438400"/>
            <a:ext cx="3581400" cy="3810000"/>
          </a:xfrm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dirty="0" smtClean="0">
                <a:latin typeface="Allegro BT" pitchFamily="82" charset="0"/>
              </a:rPr>
              <a:t>But, </a:t>
            </a:r>
            <a:r>
              <a:rPr lang="en-US" sz="6000" u="sng" dirty="0" smtClean="0">
                <a:latin typeface="Allegro BT" pitchFamily="82" charset="0"/>
              </a:rPr>
              <a:t>What</a:t>
            </a:r>
            <a:r>
              <a:rPr lang="en-US" sz="6000" dirty="0" smtClean="0">
                <a:latin typeface="Allegro BT" pitchFamily="82" charset="0"/>
              </a:rPr>
              <a:t> Content?</a:t>
            </a:r>
            <a:endParaRPr lang="en-US" sz="6000" dirty="0">
              <a:latin typeface="Allegro BT" pitchFamily="82" charset="0"/>
            </a:endParaRPr>
          </a:p>
        </p:txBody>
      </p:sp>
    </p:spTree>
  </p:cSld>
  <p:clrMapOvr>
    <a:masterClrMapping/>
  </p:clrMapOvr>
  <p:transition>
    <p:sndAc>
      <p:stSnd>
        <p:snd r:embed="rId3" name="hammer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76400"/>
          </a:xfr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Content: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The Sacred, the Holy = The Pure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rgbClr val="FFFF00"/>
                </a:solidFill>
              </a:rPr>
              <a:t>(But, Is Cleanliness Next to Godliness?)</a:t>
            </a:r>
            <a:endParaRPr lang="en-US" sz="3100" dirty="0">
              <a:solidFill>
                <a:srgbClr val="FFFF00"/>
              </a:solidFill>
            </a:endParaRPr>
          </a:p>
        </p:txBody>
      </p:sp>
      <p:pic>
        <p:nvPicPr>
          <p:cNvPr id="9" name="Content Placeholder 8" descr="20100912_how-jesus-makes-unclean-people-clean_poster_im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828800"/>
            <a:ext cx="7717631" cy="47672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The Profane Is the Impure</a:t>
            </a:r>
            <a:br>
              <a:rPr lang="en-US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(or, Is it?)</a:t>
            </a:r>
            <a:endParaRPr lang="en-US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4" name="Content Placeholder 3" descr="cigarette-but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752600"/>
            <a:ext cx="7981950" cy="4933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i="1" dirty="0" err="1" smtClean="0">
                <a:solidFill>
                  <a:schemeClr val="bg1"/>
                </a:solidFill>
              </a:rPr>
              <a:t>Mais</a:t>
            </a:r>
            <a:r>
              <a:rPr lang="en-US" i="1" dirty="0" smtClean="0">
                <a:solidFill>
                  <a:schemeClr val="bg1"/>
                </a:solidFill>
              </a:rPr>
              <a:t> Non</a:t>
            </a:r>
            <a:r>
              <a:rPr lang="en-US" dirty="0" smtClean="0">
                <a:solidFill>
                  <a:schemeClr val="bg1"/>
                </a:solidFill>
              </a:rPr>
              <a:t>!” Say These 2 Frenchmen: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Sacred as Transgression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Georges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Bataille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(1897-1956)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3" name="Content Placeholder 12" descr="4262461284_6eb3c9e2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66800" y="2286000"/>
            <a:ext cx="3118104" cy="457200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Roger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Caillois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(1913-78)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2" name="Content Placeholder 11" descr="41785_44327013404_244537_n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800600" y="2514600"/>
            <a:ext cx="3733800" cy="3867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Maybe the Sacred Can Also Be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llegro BT" pitchFamily="82" charset="0"/>
              </a:rPr>
              <a:t>Impure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?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Krishna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Holi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in Utah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SaradaDevisKali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04800" y="2590800"/>
            <a:ext cx="4191000" cy="306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8200" y="1447800"/>
            <a:ext cx="4041775" cy="868362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The Magdalene Compromise?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driving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724400" y="2743200"/>
            <a:ext cx="4229100" cy="2812352"/>
          </a:xfrm>
        </p:spPr>
      </p:pic>
    </p:spTree>
  </p:cSld>
  <p:clrMapOvr>
    <a:masterClrMapping/>
  </p:clrMapOvr>
  <p:transition spd="slow">
    <p:sndAc>
      <p:stSnd>
        <p:snd r:embed="rId3" name="bomb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" y="0"/>
            <a:ext cx="2560320" cy="6858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Algerian" pitchFamily="82" charset="0"/>
                <a:cs typeface="Aharoni" pitchFamily="2" charset="-79"/>
              </a:rPr>
              <a:t>Takes</a:t>
            </a:r>
            <a:br>
              <a:rPr lang="en-US" dirty="0" smtClean="0">
                <a:latin typeface="Algerian" pitchFamily="82" charset="0"/>
                <a:cs typeface="Aharoni" pitchFamily="2" charset="-79"/>
              </a:rPr>
            </a:br>
            <a:r>
              <a:rPr lang="en-US" dirty="0" smtClean="0">
                <a:latin typeface="Algerian" pitchFamily="82" charset="0"/>
                <a:cs typeface="Aharoni" pitchFamily="2" charset="-79"/>
              </a:rPr>
              <a:t>up</a:t>
            </a:r>
            <a:r>
              <a:rPr lang="en-US" dirty="0" smtClean="0">
                <a:latin typeface="Algerian" pitchFamily="82" charset="0"/>
              </a:rPr>
              <a:t/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  <a:cs typeface="Aharoni" pitchFamily="2" charset="-79"/>
              </a:rPr>
              <a:t>space</a:t>
            </a:r>
            <a:endParaRPr lang="en-US" dirty="0">
              <a:latin typeface="Algerian" pitchFamily="82" charset="0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56785"/>
            <a:ext cx="6684295" cy="691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80" y="213360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37941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vantGarde Bk BT" pitchFamily="34" charset="0"/>
              </a:rPr>
              <a:t>Violation of the Sacred as Sacred</a:t>
            </a:r>
            <a:endParaRPr lang="en-US" dirty="0">
              <a:latin typeface="AvantGarde Bk BT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447800"/>
            <a:ext cx="4724400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To Destroy Conventional </a:t>
            </a:r>
            <a:r>
              <a:rPr lang="en-US" dirty="0" err="1" smtClean="0">
                <a:solidFill>
                  <a:srgbClr val="FFC000"/>
                </a:solidFill>
              </a:rPr>
              <a:t>Sacreds</a:t>
            </a:r>
            <a:r>
              <a:rPr lang="en-US" dirty="0" smtClean="0">
                <a:solidFill>
                  <a:srgbClr val="FFC000"/>
                </a:solidFill>
              </a:rPr>
              <a:t>?</a:t>
            </a:r>
          </a:p>
        </p:txBody>
      </p:sp>
      <p:pic>
        <p:nvPicPr>
          <p:cNvPr id="7" name="Content Placeholder 6" descr="ecstasy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09600" y="2514600"/>
            <a:ext cx="3600450" cy="37290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447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Or, to Create New </a:t>
            </a:r>
            <a:r>
              <a:rPr lang="en-US" dirty="0" err="1" smtClean="0">
                <a:solidFill>
                  <a:srgbClr val="FFC000"/>
                </a:solidFill>
              </a:rPr>
              <a:t>Sacreds</a:t>
            </a:r>
            <a:r>
              <a:rPr lang="en-US" dirty="0" smtClean="0">
                <a:solidFill>
                  <a:srgbClr val="FFC000"/>
                </a:solidFill>
              </a:rPr>
              <a:t>?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" name="Content Placeholder 9" descr="320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257800" y="2202887"/>
            <a:ext cx="2974467" cy="4372466"/>
          </a:xfrm>
        </p:spPr>
      </p:pic>
    </p:spTree>
  </p:cSld>
  <p:clrMapOvr>
    <a:masterClrMapping/>
  </p:clrMapOvr>
  <p:transition>
    <p:sndAc>
      <p:stSnd>
        <p:snd r:embed="rId3" name="voltage.wav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Thus, the Sacred Can Be </a:t>
            </a:r>
            <a:r>
              <a:rPr lang="en-US" b="1" i="1" dirty="0" smtClean="0">
                <a:solidFill>
                  <a:srgbClr val="FFFF00"/>
                </a:solidFill>
              </a:rPr>
              <a:t>Both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“Right-Handed”, and…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7" name="Content Placeholder 6" descr="baby krishnan images (15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990600" y="2209800"/>
            <a:ext cx="2962656" cy="435254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37160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“Left-Handed”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344_JPG_scaled1000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2987040" cy="4622800"/>
          </a:xfrm>
        </p:spPr>
      </p:pic>
    </p:spTree>
  </p:cSld>
  <p:clrMapOvr>
    <a:masterClrMapping/>
  </p:clrMapOvr>
  <p:transition spd="med">
    <p:sndAc>
      <p:stSnd>
        <p:snd r:embed="rId3" name="explode.wav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But, How Far Left Can It Go?</a:t>
            </a:r>
            <a:endParaRPr lang="en-US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Content Placeholder 7" descr="questionmark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76400" y="2133600"/>
            <a:ext cx="6057900" cy="4286250"/>
          </a:xfrm>
        </p:spPr>
      </p:pic>
    </p:spTree>
  </p:cSld>
  <p:clrMapOvr>
    <a:masterClrMapping/>
  </p:clrMapOvr>
  <p:transition spd="slow">
    <p:sndAc>
      <p:stSnd>
        <p:snd r:embed="rId3" name="wind.wav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llegro BT" pitchFamily="82" charset="0"/>
              </a:rPr>
              <a:t>Try This…</a:t>
            </a:r>
            <a:br>
              <a:rPr lang="en-US" sz="6000" dirty="0" smtClean="0">
                <a:latin typeface="Allegro BT" pitchFamily="82" charset="0"/>
              </a:rPr>
            </a:br>
            <a:r>
              <a:rPr lang="en-US" sz="6000" dirty="0" smtClean="0">
                <a:latin typeface="Allegro BT" pitchFamily="82" charset="0"/>
              </a:rPr>
              <a:t>Easier To Take</a:t>
            </a:r>
            <a:endParaRPr lang="en-US" sz="6000" dirty="0">
              <a:latin typeface="Allegro BT" pitchFamily="82" charset="0"/>
            </a:endParaRPr>
          </a:p>
        </p:txBody>
      </p:sp>
    </p:spTree>
  </p:cSld>
  <p:clrMapOvr>
    <a:masterClrMapping/>
  </p:clrMapOvr>
  <p:transition spd="med">
    <p:sndAc>
      <p:stSnd>
        <p:snd r:embed="rId3" name="drumroll.wav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Sacred = the </a:t>
            </a:r>
            <a:r>
              <a:rPr lang="en-US" dirty="0" smtClean="0">
                <a:latin typeface="Dauphin" pitchFamily="18" charset="0"/>
              </a:rPr>
              <a:t>Non-Utilitarian?</a:t>
            </a:r>
            <a:endParaRPr lang="en-US" dirty="0">
              <a:latin typeface="Dauphi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199"/>
            <a:ext cx="4495800" cy="5746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Contrast Utility or Labor to …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6" descr="4 WA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066800" y="2362200"/>
            <a:ext cx="2930777" cy="422939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346575" cy="6397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Dauphin" pitchFamily="18" charset="0"/>
              </a:rPr>
              <a:t>Altruism or Pleasure</a:t>
            </a:r>
            <a:endParaRPr lang="en-US" sz="3600" dirty="0">
              <a:latin typeface="Dauphin" pitchFamily="18" charset="0"/>
            </a:endParaRPr>
          </a:p>
        </p:txBody>
      </p:sp>
      <p:pic>
        <p:nvPicPr>
          <p:cNvPr id="8" name="Content Placeholder 7" descr="5 WA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334000" y="2362200"/>
            <a:ext cx="2930777" cy="4229391"/>
          </a:xfrm>
        </p:spPr>
      </p:pic>
    </p:spTree>
  </p:cSld>
  <p:clrMapOvr>
    <a:masterClrMapping/>
  </p:clrMapOvr>
  <p:transition spd="med"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No! to Max Weber and Capitalism</a:t>
            </a:r>
            <a:endParaRPr lang="en-US" dirty="0"/>
          </a:p>
        </p:txBody>
      </p:sp>
      <p:pic>
        <p:nvPicPr>
          <p:cNvPr id="9" name="Content Placeholder 8" descr="3 web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7400" y="1158240"/>
            <a:ext cx="5181600" cy="56997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Narrow" pitchFamily="34" charset="0"/>
              </a:rPr>
              <a:t>Profane: Use </a:t>
            </a:r>
            <a:r>
              <a:rPr lang="en-US" dirty="0" smtClean="0"/>
              <a:t>:: </a:t>
            </a:r>
            <a:r>
              <a:rPr lang="en-US" dirty="0" smtClean="0">
                <a:latin typeface="Dauphin" pitchFamily="18" charset="0"/>
              </a:rPr>
              <a:t>Sacred: Altruism</a:t>
            </a:r>
            <a:endParaRPr lang="en-US" dirty="0">
              <a:latin typeface="Dauphi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10318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Utility, for a Purpose</a:t>
            </a:r>
          </a:p>
          <a:p>
            <a:pPr algn="ctr"/>
            <a:r>
              <a:rPr lang="en-US" dirty="0" smtClean="0"/>
              <a:t>(e.g. trade &amp; commerce</a:t>
            </a:r>
            <a:endParaRPr lang="en-US" dirty="0"/>
          </a:p>
        </p:txBody>
      </p:sp>
      <p:pic>
        <p:nvPicPr>
          <p:cNvPr id="7" name="Content Placeholder 6" descr="28%20Leeks%20compressed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" y="2133600"/>
            <a:ext cx="4191000" cy="457657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498975" cy="10318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orbel" pitchFamily="34" charset="0"/>
              </a:rPr>
              <a:t>Done In &amp; For Itself</a:t>
            </a:r>
          </a:p>
          <a:p>
            <a:pPr algn="ctr"/>
            <a:r>
              <a:rPr lang="en-US" dirty="0" smtClean="0">
                <a:latin typeface="Corbel" pitchFamily="34" charset="0"/>
              </a:rPr>
              <a:t>(e.g. art, Shiva’s Cosmic Dance)</a:t>
            </a:r>
            <a:endParaRPr lang="en-US" dirty="0">
              <a:latin typeface="Corbel" pitchFamily="34" charset="0"/>
            </a:endParaRPr>
          </a:p>
        </p:txBody>
      </p:sp>
      <p:pic>
        <p:nvPicPr>
          <p:cNvPr id="8" name="Content Placeholder 7" descr="Shiva Nataraja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724400" y="2286000"/>
            <a:ext cx="4267200" cy="4267200"/>
          </a:xfrm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1143000"/>
          </a:xfrm>
          <a:noFill/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Arial Black" pitchFamily="34" charset="0"/>
              </a:rPr>
              <a:t>One More</a:t>
            </a:r>
            <a:endParaRPr lang="en-US" sz="96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The Sacred as a Revivifying Force</a:t>
            </a:r>
            <a:b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Created by Ritual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" name="Content Placeholder 4" descr="4.3 revival early Am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66800" y="1474032"/>
            <a:ext cx="7495083" cy="5383968"/>
          </a:xfrm>
        </p:spPr>
      </p:pic>
    </p:spTree>
  </p:cSld>
  <p:clrMapOvr>
    <a:masterClrMapping/>
  </p:clrMapOvr>
  <p:transition spd="med">
    <p:sndAc>
      <p:stSnd>
        <p:snd r:embed="rId3" name="explode.wav"/>
      </p:stSnd>
    </p:sndAc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latin typeface="Franklin Gothic Medium" pitchFamily="34" charset="0"/>
              </a:rPr>
              <a:t>The Sacred as Energy </a:t>
            </a:r>
            <a:br>
              <a:rPr lang="en-US" sz="3600" b="1" i="1" dirty="0" smtClean="0">
                <a:solidFill>
                  <a:schemeClr val="bg1"/>
                </a:solidFill>
                <a:latin typeface="Franklin Gothic Medium" pitchFamily="34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Franklin Gothic Medium" pitchFamily="34" charset="0"/>
              </a:rPr>
              <a:t>Unleashed by Collective Ritual Action </a:t>
            </a:r>
            <a:endParaRPr lang="en-US" sz="3600" b="1" i="1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  <p:pic>
        <p:nvPicPr>
          <p:cNvPr id="4" name="Content Placeholder 3" descr="4 scan001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09600" y="1524000"/>
            <a:ext cx="7900416" cy="5047488"/>
          </a:xfrm>
        </p:spPr>
      </p:pic>
    </p:spTree>
  </p:cSld>
  <p:clrMapOvr>
    <a:masterClrMapping/>
  </p:clrMapOvr>
  <p:transition spd="slow">
    <p:sndAc>
      <p:stSnd>
        <p:snd r:embed="rId3" name="explod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 </a:t>
            </a:r>
            <a:r>
              <a:rPr lang="en-US" dirty="0" smtClean="0">
                <a:solidFill>
                  <a:schemeClr val="bg1"/>
                </a:solidFill>
                <a:latin typeface="Algerian" pitchFamily="82" charset="0"/>
              </a:rPr>
              <a:t>Smoke!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But, How 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Would We Weigh Smoke?  </a:t>
            </a: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52600"/>
            <a:ext cx="5410200" cy="5105400"/>
          </a:xfrm>
        </p:spPr>
      </p:pic>
    </p:spTree>
    <p:extLst>
      <p:ext uri="{BB962C8B-B14F-4D97-AF65-F5344CB8AC3E}">
        <p14:creationId xmlns:p14="http://schemas.microsoft.com/office/powerpoint/2010/main" val="26553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vantGarde Bk BT" pitchFamily="34" charset="0"/>
              </a:rPr>
              <a:t>That’s All, Folks!</a:t>
            </a:r>
            <a:endParaRPr lang="en-US" dirty="0">
              <a:solidFill>
                <a:schemeClr val="bg1"/>
              </a:solidFill>
              <a:latin typeface="AvantGarde Bk BT" pitchFamily="34" charset="0"/>
            </a:endParaRPr>
          </a:p>
        </p:txBody>
      </p:sp>
      <p:pic>
        <p:nvPicPr>
          <p:cNvPr id="9" name="Content Placeholder 8" descr="author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219200"/>
            <a:ext cx="6827520" cy="5462016"/>
          </a:xfrm>
        </p:spPr>
      </p:pic>
    </p:spTree>
  </p:cSld>
  <p:clrMapOvr>
    <a:masterClrMapping/>
  </p:clrMapOvr>
  <p:transition spd="slow"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Cooper Black" pitchFamily="18" charset="0"/>
              </a:rPr>
              <a:t>What’s </a:t>
            </a:r>
            <a:r>
              <a:rPr lang="en-US" sz="4000" dirty="0" smtClean="0">
                <a:solidFill>
                  <a:schemeClr val="bg1"/>
                </a:solidFill>
                <a:latin typeface="Cooper Black" pitchFamily="18" charset="0"/>
              </a:rPr>
              <a:t>(the) </a:t>
            </a:r>
            <a:r>
              <a:rPr lang="en-US" sz="4000" dirty="0">
                <a:solidFill>
                  <a:schemeClr val="bg1"/>
                </a:solidFill>
                <a:latin typeface="Cooper Black" pitchFamily="18" charset="0"/>
              </a:rPr>
              <a:t>Matter in Religion</a:t>
            </a:r>
            <a:r>
              <a:rPr lang="en-US" sz="4000" dirty="0" smtClean="0">
                <a:solidFill>
                  <a:schemeClr val="bg1"/>
                </a:solidFill>
                <a:latin typeface="Cooper Black" pitchFamily="18" charset="0"/>
              </a:rPr>
              <a:t>?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smtClean="0">
                <a:solidFill>
                  <a:schemeClr val="bg1"/>
                </a:solidFill>
                <a:latin typeface="Broadway" pitchFamily="82" charset="0"/>
              </a:rPr>
              <a:t>Space”</a:t>
            </a:r>
            <a:endParaRPr lang="en-US" dirty="0">
              <a:solidFill>
                <a:schemeClr val="bg1"/>
              </a:solidFill>
              <a:latin typeface="Broadway" pitchFamily="82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</p:spPr>
      </p:pic>
    </p:spTree>
    <p:extLst>
      <p:ext uri="{BB962C8B-B14F-4D97-AF65-F5344CB8AC3E}">
        <p14:creationId xmlns:p14="http://schemas.microsoft.com/office/powerpoint/2010/main" val="3403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Kristen ITC" pitchFamily="66" charset="0"/>
              </a:rPr>
              <a:t>What’s (the) Matter in Religion?</a:t>
            </a:r>
            <a:br>
              <a:rPr lang="en-US" dirty="0">
                <a:solidFill>
                  <a:schemeClr val="bg1"/>
                </a:solidFill>
                <a:latin typeface="Kristen ITC" pitchFamily="66" charset="0"/>
              </a:rPr>
            </a:br>
            <a:r>
              <a:rPr lang="en-US" dirty="0" smtClean="0">
                <a:solidFill>
                  <a:schemeClr val="bg1"/>
                </a:solidFill>
                <a:latin typeface="Kristen ITC" pitchFamily="66" charset="0"/>
              </a:rPr>
              <a:t>“Place”</a:t>
            </a:r>
            <a:endParaRPr lang="en-US" dirty="0">
              <a:solidFill>
                <a:schemeClr val="bg1"/>
              </a:solidFill>
              <a:latin typeface="Kristen ITC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7640"/>
            <a:ext cx="7801412" cy="5250360"/>
          </a:xfrm>
        </p:spPr>
      </p:pic>
    </p:spTree>
    <p:extLst>
      <p:ext uri="{BB962C8B-B14F-4D97-AF65-F5344CB8AC3E}">
        <p14:creationId xmlns:p14="http://schemas.microsoft.com/office/powerpoint/2010/main" val="347621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6263</TotalTime>
  <Words>934</Words>
  <Application>Microsoft Office PowerPoint</Application>
  <PresentationFormat>On-screen Show (4:3)</PresentationFormat>
  <Paragraphs>199</Paragraphs>
  <Slides>70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Religion, as If  Matter Mattered</vt:lpstr>
      <vt:lpstr>PowerPoint Presentation</vt:lpstr>
      <vt:lpstr>The Material Dimension of Religion </vt:lpstr>
      <vt:lpstr>What’s (the) Matter?</vt:lpstr>
      <vt:lpstr>“Matter” Is Whatever…</vt:lpstr>
      <vt:lpstr>Takes up space</vt:lpstr>
      <vt:lpstr>Even Smoke! But, How Would We Weigh Smoke?  </vt:lpstr>
      <vt:lpstr>What’s (the) Matter in Religion? “Space”</vt:lpstr>
      <vt:lpstr>What’s (the) Matter in Religion? “Place”</vt:lpstr>
      <vt:lpstr>   What  “Space”  Contains</vt:lpstr>
      <vt:lpstr> and yes, people,  too</vt:lpstr>
      <vt:lpstr>“Place”</vt:lpstr>
      <vt:lpstr>What Is Excluded from   Space or Place…   that  Could Be There? </vt:lpstr>
      <vt:lpstr>    </vt:lpstr>
      <vt:lpstr>PowerPoint Presentation</vt:lpstr>
      <vt:lpstr>What Else Is (the) Matter in Religion? </vt:lpstr>
      <vt:lpstr>Divisions of Time</vt:lpstr>
      <vt:lpstr>PowerPoint Presentation</vt:lpstr>
      <vt:lpstr>What We Rule Out… Temporally </vt:lpstr>
      <vt:lpstr>PowerPoint Presentation</vt:lpstr>
      <vt:lpstr>Where to Go Next? </vt:lpstr>
      <vt:lpstr>Let “Religion” Be Defined as</vt:lpstr>
      <vt:lpstr>But, What  Is  the “Sacred”?</vt:lpstr>
      <vt:lpstr>People Have Proposed Many Definitions</vt:lpstr>
      <vt:lpstr>Sacred = What Belongs to God  (But, how can we tell what that is?) </vt:lpstr>
      <vt:lpstr>Sacred = Also What Suggests Mokşa (everthing?)</vt:lpstr>
      <vt:lpstr>Sacred = “Completely Good”  (But, is religion just morality?) </vt:lpstr>
      <vt:lpstr>The Sacred = the “Numinous” (Otto)  ( ≠ the “completely good”)</vt:lpstr>
      <vt:lpstr>At Least, Sacred &amp; Tabu Are Separate  (says who?)</vt:lpstr>
      <vt:lpstr>So Robertson Smith Thinks….</vt:lpstr>
      <vt:lpstr>But, Are Tabu &amp; Sacred Separate?</vt:lpstr>
      <vt:lpstr>Whatever Else May Be True, The Sacred → Obligation   (Kind of Negative, eh?)</vt:lpstr>
      <vt:lpstr>Durkheim, for example, Thought The Sacred Was Mostly @ Obligation</vt:lpstr>
      <vt:lpstr>Durkheim (&amp; Eliade’s)  Minimal (and “Formal”) Definition: Sacred = Whatever Is Not Profane</vt:lpstr>
      <vt:lpstr>Profanity on Top of  Profanity</vt:lpstr>
      <vt:lpstr>Durkheim’s Theory of Sacred Space</vt:lpstr>
      <vt:lpstr>Durkheim: Matter Matters </vt:lpstr>
      <vt:lpstr>Maybe, Why UBL Was Buried at Sea?</vt:lpstr>
      <vt:lpstr>Shrines Are Places, Not Just Spaces </vt:lpstr>
      <vt:lpstr>Thus, Places &amp; Shrines Are Bounded: The Sacred Is about Setting Boundaries</vt:lpstr>
      <vt:lpstr>But, at Sea, no “Place” for UBL   →No “Shrine”   →No “Sacred” UBL Space</vt:lpstr>
      <vt:lpstr>Lost at Sea</vt:lpstr>
      <vt:lpstr>  The Sacred Tells Us Who We Are</vt:lpstr>
      <vt:lpstr>     The Sacred Also Tells Us Who We Are</vt:lpstr>
      <vt:lpstr>Eliade’s Theory of Sacred Space Reality Arises Out of the “Center”</vt:lpstr>
      <vt:lpstr>The Center in Islam</vt:lpstr>
      <vt:lpstr>In Christianity</vt:lpstr>
      <vt:lpstr>What Is the Russian Sacred Center?</vt:lpstr>
      <vt:lpstr>Or, Something Like St Petersburg’s Sacred Space? Pisaryovskoe</vt:lpstr>
      <vt:lpstr>People Can Also Be Our Sacred Centers</vt:lpstr>
      <vt:lpstr>Not to Omit Theories of Sacred Time</vt:lpstr>
      <vt:lpstr>The Siege as Sacred Time</vt:lpstr>
      <vt:lpstr>Children Feel What Sacred Is</vt:lpstr>
      <vt:lpstr>Question:  Sacred vs Profane, Opposed in Form,    But, in Content Too?</vt:lpstr>
      <vt:lpstr>But, What Content?</vt:lpstr>
      <vt:lpstr>Content:  The Sacred, the Holy = The Pure (But, Is Cleanliness Next to Godliness?)</vt:lpstr>
      <vt:lpstr>The Profane Is the Impure (or, Is it?)</vt:lpstr>
      <vt:lpstr>“Mais Non!” Say These 2 Frenchmen: Sacred as Transgression</vt:lpstr>
      <vt:lpstr>Maybe the Sacred Can Also Be Impure?</vt:lpstr>
      <vt:lpstr>Violation of the Sacred as Sacred</vt:lpstr>
      <vt:lpstr>Thus, the Sacred Can Be Both</vt:lpstr>
      <vt:lpstr>But, How Far Left Can It Go?</vt:lpstr>
      <vt:lpstr>Try This… Easier To Take</vt:lpstr>
      <vt:lpstr>New Sacred = the Non-Utilitarian?</vt:lpstr>
      <vt:lpstr>No! to Max Weber and Capitalism</vt:lpstr>
      <vt:lpstr>Profane: Use :: Sacred: Altruism</vt:lpstr>
      <vt:lpstr>One More</vt:lpstr>
      <vt:lpstr>The Sacred as a Revivifying Force Created by Ritual</vt:lpstr>
      <vt:lpstr>The Sacred as Energy  Unleashed by Collective Ritual Action </vt:lpstr>
      <vt:lpstr>That’s All, Folks!</vt:lpstr>
    </vt:vector>
  </TitlesOfParts>
  <Company>UC Riverside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Sacred</dc:title>
  <dc:creator>Ivan Strenski</dc:creator>
  <cp:lastModifiedBy>Ivan</cp:lastModifiedBy>
  <cp:revision>202</cp:revision>
  <dcterms:created xsi:type="dcterms:W3CDTF">2011-05-05T23:34:29Z</dcterms:created>
  <dcterms:modified xsi:type="dcterms:W3CDTF">2011-08-11T21:30:45Z</dcterms:modified>
</cp:coreProperties>
</file>