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3"/>
  </p:notesMasterIdLst>
  <p:sldIdLst>
    <p:sldId id="278" r:id="rId2"/>
    <p:sldId id="259" r:id="rId3"/>
    <p:sldId id="256" r:id="rId4"/>
    <p:sldId id="257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9" r:id="rId13"/>
    <p:sldId id="284" r:id="rId14"/>
    <p:sldId id="270" r:id="rId15"/>
    <p:sldId id="271" r:id="rId16"/>
    <p:sldId id="277" r:id="rId17"/>
    <p:sldId id="266" r:id="rId18"/>
    <p:sldId id="281" r:id="rId19"/>
    <p:sldId id="267" r:id="rId20"/>
    <p:sldId id="282" r:id="rId21"/>
    <p:sldId id="268" r:id="rId22"/>
    <p:sldId id="283" r:id="rId23"/>
    <p:sldId id="279" r:id="rId24"/>
    <p:sldId id="274" r:id="rId25"/>
    <p:sldId id="286" r:id="rId26"/>
    <p:sldId id="280" r:id="rId27"/>
    <p:sldId id="276" r:id="rId28"/>
    <p:sldId id="285" r:id="rId29"/>
    <p:sldId id="272" r:id="rId30"/>
    <p:sldId id="273" r:id="rId31"/>
    <p:sldId id="275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96" autoAdjust="0"/>
  </p:normalViewPr>
  <p:slideViewPr>
    <p:cSldViewPr>
      <p:cViewPr>
        <p:scale>
          <a:sx n="78" d="100"/>
          <a:sy n="78" d="100"/>
        </p:scale>
        <p:origin x="-594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9F1311-38DD-4BA9-B96B-BC3018A7DE5C}" type="datetimeFigureOut">
              <a:rPr lang="en-US" smtClean="0"/>
              <a:pPr/>
              <a:t>8/13/2010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688B3D-9251-4DEF-9A79-1F02507C59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88B3D-9251-4DEF-9A79-1F02507C595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88B3D-9251-4DEF-9A79-1F02507C595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88B3D-9251-4DEF-9A79-1F02507C595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88B3D-9251-4DEF-9A79-1F02507C595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88B3D-9251-4DEF-9A79-1F02507C595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88B3D-9251-4DEF-9A79-1F02507C595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88B3D-9251-4DEF-9A79-1F02507C595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88B3D-9251-4DEF-9A79-1F02507C595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88B3D-9251-4DEF-9A79-1F02507C595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88B3D-9251-4DEF-9A79-1F02507C5952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88B3D-9251-4DEF-9A79-1F02507C5952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88B3D-9251-4DEF-9A79-1F02507C595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88B3D-9251-4DEF-9A79-1F02507C5952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88B3D-9251-4DEF-9A79-1F02507C5952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88B3D-9251-4DEF-9A79-1F02507C5952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88B3D-9251-4DEF-9A79-1F02507C5952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88B3D-9251-4DEF-9A79-1F02507C5952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88B3D-9251-4DEF-9A79-1F02507C5952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88B3D-9251-4DEF-9A79-1F02507C5952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88B3D-9251-4DEF-9A79-1F02507C5952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88B3D-9251-4DEF-9A79-1F02507C5952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88B3D-9251-4DEF-9A79-1F02507C5952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88B3D-9251-4DEF-9A79-1F02507C595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88B3D-9251-4DEF-9A79-1F02507C5952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88B3D-9251-4DEF-9A79-1F02507C5952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88B3D-9251-4DEF-9A79-1F02507C595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88B3D-9251-4DEF-9A79-1F02507C595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88B3D-9251-4DEF-9A79-1F02507C595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88B3D-9251-4DEF-9A79-1F02507C595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88B3D-9251-4DEF-9A79-1F02507C595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88B3D-9251-4DEF-9A79-1F02507C595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012EA-9CAB-41FA-9098-7967B251CCD6}" type="datetimeFigureOut">
              <a:rPr lang="en-US" smtClean="0"/>
              <a:pPr/>
              <a:t>8/13/2010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39ADD-8B73-4751-A394-1F7EF985DA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012EA-9CAB-41FA-9098-7967B251CCD6}" type="datetimeFigureOut">
              <a:rPr lang="en-US" smtClean="0"/>
              <a:pPr/>
              <a:t>8/13/2010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39ADD-8B73-4751-A394-1F7EF985DA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012EA-9CAB-41FA-9098-7967B251CCD6}" type="datetimeFigureOut">
              <a:rPr lang="en-US" smtClean="0"/>
              <a:pPr/>
              <a:t>8/13/2010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39ADD-8B73-4751-A394-1F7EF985DA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012EA-9CAB-41FA-9098-7967B251CCD6}" type="datetimeFigureOut">
              <a:rPr lang="en-US" smtClean="0"/>
              <a:pPr/>
              <a:t>8/13/2010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39ADD-8B73-4751-A394-1F7EF985DA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012EA-9CAB-41FA-9098-7967B251CCD6}" type="datetimeFigureOut">
              <a:rPr lang="en-US" smtClean="0"/>
              <a:pPr/>
              <a:t>8/13/2010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39ADD-8B73-4751-A394-1F7EF985DA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012EA-9CAB-41FA-9098-7967B251CCD6}" type="datetimeFigureOut">
              <a:rPr lang="en-US" smtClean="0"/>
              <a:pPr/>
              <a:t>8/13/2010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39ADD-8B73-4751-A394-1F7EF985DA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012EA-9CAB-41FA-9098-7967B251CCD6}" type="datetimeFigureOut">
              <a:rPr lang="en-US" smtClean="0"/>
              <a:pPr/>
              <a:t>8/13/2010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39ADD-8B73-4751-A394-1F7EF985DA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012EA-9CAB-41FA-9098-7967B251CCD6}" type="datetimeFigureOut">
              <a:rPr lang="en-US" smtClean="0"/>
              <a:pPr/>
              <a:t>8/13/2010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39ADD-8B73-4751-A394-1F7EF985DA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012EA-9CAB-41FA-9098-7967B251CCD6}" type="datetimeFigureOut">
              <a:rPr lang="en-US" smtClean="0"/>
              <a:pPr/>
              <a:t>8/13/2010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39ADD-8B73-4751-A394-1F7EF985DA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012EA-9CAB-41FA-9098-7967B251CCD6}" type="datetimeFigureOut">
              <a:rPr lang="en-US" smtClean="0"/>
              <a:pPr/>
              <a:t>8/13/2010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39ADD-8B73-4751-A394-1F7EF985DA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012EA-9CAB-41FA-9098-7967B251CCD6}" type="datetimeFigureOut">
              <a:rPr lang="en-US" smtClean="0"/>
              <a:pPr/>
              <a:t>8/13/2010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39ADD-8B73-4751-A394-1F7EF985DA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012EA-9CAB-41FA-9098-7967B251CCD6}" type="datetimeFigureOut">
              <a:rPr lang="en-US" smtClean="0"/>
              <a:pPr/>
              <a:t>8/13/2010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39ADD-8B73-4751-A394-1F7EF985DA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cover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905000"/>
          </a:xfrm>
          <a:solidFill>
            <a:srgbClr val="00206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A New Philosophy of Religion?</a:t>
            </a:r>
            <a:br>
              <a:rPr lang="en-US" dirty="0" smtClean="0"/>
            </a:br>
            <a:r>
              <a:rPr lang="en-US" sz="3100" dirty="0" smtClean="0"/>
              <a:t>Ivan Strenski</a:t>
            </a:r>
            <a:br>
              <a:rPr lang="en-US" sz="3100" dirty="0" smtClean="0"/>
            </a:br>
            <a:r>
              <a:rPr lang="en-US" sz="2200" dirty="0" smtClean="0"/>
              <a:t>IAHR, Toronto, 16 August 2010</a:t>
            </a:r>
            <a:br>
              <a:rPr lang="en-US" sz="2200" dirty="0" smtClean="0"/>
            </a:br>
            <a:endParaRPr lang="en-US" sz="2200" dirty="0"/>
          </a:p>
        </p:txBody>
      </p:sp>
      <p:pic>
        <p:nvPicPr>
          <p:cNvPr id="4" name="Content Placeholder 3" descr="mugsho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743200" y="2057400"/>
            <a:ext cx="3922257" cy="4525963"/>
          </a:xfr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6856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Analytic </a:t>
            </a:r>
            <a:r>
              <a:rPr lang="en-US" b="1" i="1" dirty="0"/>
              <a:t>political philosophy </a:t>
            </a:r>
            <a:r>
              <a:rPr lang="en-US" i="1" dirty="0" smtClean="0"/>
              <a:t>could </a:t>
            </a:r>
            <a:r>
              <a:rPr lang="en-US" i="1" dirty="0"/>
              <a:t>serve as </a:t>
            </a:r>
            <a:r>
              <a:rPr lang="en-US" i="1" dirty="0" smtClean="0"/>
              <a:t>our model of a new  philosophy of religion:</a:t>
            </a:r>
            <a:br>
              <a:rPr lang="en-US" i="1" dirty="0" smtClean="0"/>
            </a:br>
            <a:r>
              <a:rPr lang="en-US" i="1" dirty="0" smtClean="0"/>
              <a:t>viz. Ernest </a:t>
            </a:r>
            <a:r>
              <a:rPr lang="en-US" i="1" dirty="0" err="1" smtClean="0"/>
              <a:t>Gellner</a:t>
            </a:r>
            <a:r>
              <a:rPr lang="en-US" i="1" dirty="0" smtClean="0"/>
              <a:t> and Isaiah Berlin</a:t>
            </a:r>
            <a:endParaRPr lang="en-US" dirty="0"/>
          </a:p>
        </p:txBody>
      </p:sp>
      <p:pic>
        <p:nvPicPr>
          <p:cNvPr id="7" name="Content Placeholder 6" descr="00347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295400" y="2819400"/>
            <a:ext cx="3430905" cy="3810000"/>
          </a:xfrm>
        </p:spPr>
      </p:pic>
      <p:pic>
        <p:nvPicPr>
          <p:cNvPr id="8" name="Content Placeholder 7" descr="berlin3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876800" y="2819400"/>
            <a:ext cx="3276600" cy="3810000"/>
          </a:xfr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667000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t">
            <a:normAutofit/>
          </a:bodyPr>
          <a:lstStyle/>
          <a:p>
            <a:r>
              <a:rPr lang="en-US" sz="2800" dirty="0" smtClean="0">
                <a:latin typeface="AvantGarde Md BT" pitchFamily="34" charset="0"/>
              </a:rPr>
              <a:t>Their kind of political philosophy reflected on  toleration</a:t>
            </a:r>
            <a:r>
              <a:rPr lang="en-US" sz="2800" dirty="0">
                <a:latin typeface="AvantGarde Md BT" pitchFamily="34" charset="0"/>
              </a:rPr>
              <a:t>, </a:t>
            </a:r>
            <a:r>
              <a:rPr lang="en-US" sz="2800" dirty="0" smtClean="0">
                <a:latin typeface="AvantGarde Md BT" pitchFamily="34" charset="0"/>
              </a:rPr>
              <a:t>ideology, liberty</a:t>
            </a:r>
            <a:r>
              <a:rPr lang="en-US" sz="2800" dirty="0">
                <a:latin typeface="AvantGarde Md BT" pitchFamily="34" charset="0"/>
              </a:rPr>
              <a:t>, equality, diversity, </a:t>
            </a:r>
            <a:r>
              <a:rPr lang="en-US" sz="2800" dirty="0" smtClean="0">
                <a:latin typeface="AvantGarde Md BT" pitchFamily="34" charset="0"/>
              </a:rPr>
              <a:t>modernity, nationalism, civil society, authority, despotism, power, republics, totalitarianism, servitude, sovereignty --  a “lived” politics -- historically &amp; analytically articulated </a:t>
            </a:r>
            <a:endParaRPr lang="en-US" sz="2800" dirty="0">
              <a:latin typeface="AvantGarde Md BT" pitchFamily="34" charset="0"/>
            </a:endParaRPr>
          </a:p>
        </p:txBody>
      </p:sp>
      <p:pic>
        <p:nvPicPr>
          <p:cNvPr id="7" name="Content Placeholder 6" descr="1a A. Carpanetti, Incipit Novus Ord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62000" y="2743200"/>
            <a:ext cx="7543800" cy="4114800"/>
          </a:xfr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4762"/>
          </a:xfr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600" dirty="0" smtClean="0">
                <a:latin typeface="Futura Md BT" pitchFamily="34" charset="0"/>
              </a:rPr>
              <a:t>What Concept </a:t>
            </a:r>
            <a:br>
              <a:rPr lang="en-US" sz="6600" dirty="0" smtClean="0">
                <a:latin typeface="Futura Md BT" pitchFamily="34" charset="0"/>
              </a:rPr>
            </a:br>
            <a:r>
              <a:rPr lang="en-US" sz="6600" dirty="0" smtClean="0">
                <a:latin typeface="Futura Md BT" pitchFamily="34" charset="0"/>
              </a:rPr>
              <a:t>of </a:t>
            </a:r>
            <a:br>
              <a:rPr lang="en-US" sz="6600" dirty="0" smtClean="0">
                <a:latin typeface="Futura Md BT" pitchFamily="34" charset="0"/>
              </a:rPr>
            </a:br>
            <a:r>
              <a:rPr lang="en-US" sz="6600" dirty="0" smtClean="0">
                <a:latin typeface="Futura Md BT" pitchFamily="34" charset="0"/>
              </a:rPr>
              <a:t>“Religion,”  </a:t>
            </a:r>
            <a:br>
              <a:rPr lang="en-US" sz="6600" dirty="0" smtClean="0">
                <a:latin typeface="Futura Md BT" pitchFamily="34" charset="0"/>
              </a:rPr>
            </a:br>
            <a:r>
              <a:rPr lang="en-US" sz="6600" dirty="0" smtClean="0">
                <a:latin typeface="Futura Md BT" pitchFamily="34" charset="0"/>
              </a:rPr>
              <a:t>Then? </a:t>
            </a:r>
            <a:endParaRPr lang="en-US" sz="6600" dirty="0">
              <a:latin typeface="Futura Md BT" pitchFamily="34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7200" dirty="0" smtClean="0">
                <a:latin typeface="AvantGarde Bk BT" pitchFamily="34" charset="0"/>
                <a:cs typeface="Kartika" pitchFamily="18" charset="0"/>
              </a:rPr>
              <a:t>“Lived” Religion</a:t>
            </a:r>
            <a:endParaRPr lang="en-US" sz="7200" dirty="0">
              <a:latin typeface="AvantGarde Bk BT" pitchFamily="34" charset="0"/>
              <a:cs typeface="Kartika" pitchFamily="18" charset="0"/>
            </a:endParaRPr>
          </a:p>
        </p:txBody>
      </p:sp>
      <p:pic>
        <p:nvPicPr>
          <p:cNvPr id="5" name="Content Placeholder 4" descr="ensor.brussel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02807" y="1600200"/>
            <a:ext cx="8138386" cy="5105400"/>
          </a:xfr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667000"/>
          </a:xfrm>
        </p:spPr>
        <p:style>
          <a:lnRef idx="0">
            <a:schemeClr val="dk1"/>
          </a:lnRef>
          <a:fillRef idx="1001">
            <a:schemeClr val="dk2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“Religion” </a:t>
            </a:r>
            <a:br>
              <a:rPr lang="en-US" dirty="0" smtClean="0"/>
            </a:br>
            <a:r>
              <a:rPr lang="en-US" dirty="0" smtClean="0"/>
              <a:t>as</a:t>
            </a:r>
            <a:br>
              <a:rPr lang="en-US" dirty="0" smtClean="0"/>
            </a:br>
            <a:r>
              <a:rPr lang="en-US" dirty="0" smtClean="0"/>
              <a:t>“the administration of the sacred”</a:t>
            </a:r>
            <a:br>
              <a:rPr lang="en-US" dirty="0" smtClean="0"/>
            </a:br>
            <a:r>
              <a:rPr lang="en-US" sz="3600" dirty="0" smtClean="0"/>
              <a:t>(Durkheim)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4038600"/>
          </a:xfr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 smtClean="0"/>
              <a:t>An abiding source of energy, </a:t>
            </a:r>
          </a:p>
          <a:p>
            <a:r>
              <a:rPr lang="en-US" sz="3600" dirty="0" smtClean="0"/>
              <a:t>A basis for identity, </a:t>
            </a:r>
          </a:p>
          <a:p>
            <a:r>
              <a:rPr lang="en-US" sz="3600" dirty="0" smtClean="0"/>
              <a:t>Basis of authority, legitimacy, purpose, </a:t>
            </a:r>
          </a:p>
          <a:p>
            <a:r>
              <a:rPr lang="en-US" sz="3600" dirty="0" smtClean="0"/>
              <a:t>A foundation for human flourishing, </a:t>
            </a:r>
          </a:p>
          <a:p>
            <a:r>
              <a:rPr lang="en-US" sz="3600" dirty="0" smtClean="0"/>
              <a:t>Immanent in everyday life,</a:t>
            </a:r>
          </a:p>
          <a:p>
            <a:r>
              <a:rPr lang="en-US" sz="3600" dirty="0" smtClean="0"/>
              <a:t>An environment in time and space.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Religion Is Not, Therefore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r>
              <a:rPr lang="en-US" sz="4800" dirty="0" smtClean="0"/>
              <a:t>about discrete acts of divine intervention;</a:t>
            </a:r>
          </a:p>
          <a:p>
            <a:r>
              <a:rPr lang="en-US" sz="4800" dirty="0" smtClean="0"/>
              <a:t>about existential crises;</a:t>
            </a:r>
          </a:p>
          <a:p>
            <a:r>
              <a:rPr lang="en-US" sz="4800" dirty="0" smtClean="0"/>
              <a:t>about the extraordinary or weird; </a:t>
            </a:r>
          </a:p>
          <a:p>
            <a:r>
              <a:rPr lang="en-US" sz="4800" dirty="0" smtClean="0"/>
              <a:t>even about superhuman beings;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1242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latin typeface="AvantGarde Bk BT" pitchFamily="34" charset="0"/>
              </a:rPr>
              <a:t>This New Philosophy </a:t>
            </a:r>
            <a:br>
              <a:rPr lang="en-US" dirty="0" smtClean="0">
                <a:latin typeface="AvantGarde Bk BT" pitchFamily="34" charset="0"/>
              </a:rPr>
            </a:br>
            <a:r>
              <a:rPr lang="en-US" dirty="0" smtClean="0">
                <a:latin typeface="AvantGarde Bk BT" pitchFamily="34" charset="0"/>
              </a:rPr>
              <a:t>of </a:t>
            </a:r>
            <a:br>
              <a:rPr lang="en-US" dirty="0" smtClean="0">
                <a:latin typeface="AvantGarde Bk BT" pitchFamily="34" charset="0"/>
              </a:rPr>
            </a:br>
            <a:r>
              <a:rPr lang="en-US" dirty="0" smtClean="0">
                <a:latin typeface="AvantGarde Bk BT" pitchFamily="34" charset="0"/>
              </a:rPr>
              <a:t>Lived Religion</a:t>
            </a:r>
            <a:br>
              <a:rPr lang="en-US" dirty="0" smtClean="0">
                <a:latin typeface="AvantGarde Bk BT" pitchFamily="34" charset="0"/>
              </a:rPr>
            </a:br>
            <a:r>
              <a:rPr lang="en-US" dirty="0" smtClean="0">
                <a:latin typeface="AvantGarde Bk BT" pitchFamily="34" charset="0"/>
              </a:rPr>
              <a:t>Would Do What with Religion, Exactly?</a:t>
            </a:r>
            <a:endParaRPr lang="en-US" dirty="0">
              <a:latin typeface="AvantGarde Bk BT" pitchFamily="34" charset="0"/>
            </a:endParaRPr>
          </a:p>
        </p:txBody>
      </p:sp>
      <p:pic>
        <p:nvPicPr>
          <p:cNvPr id="5" name="Content Placeholder 4" descr="strenski_medium_thinkin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362200" y="3352801"/>
            <a:ext cx="4267200" cy="3276600"/>
          </a:xfr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Reflect on the conditions of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solidFill>
            <a:schemeClr val="bg1"/>
          </a:solidFill>
        </p:spPr>
        <p:txBody>
          <a:bodyPr>
            <a:normAutofit fontScale="25000" lnSpcReduction="20000"/>
          </a:bodyPr>
          <a:lstStyle/>
          <a:p>
            <a:r>
              <a:rPr lang="en-US" dirty="0" smtClean="0"/>
              <a:t>                                            </a:t>
            </a:r>
            <a:r>
              <a:rPr lang="en-US" sz="21600" dirty="0" smtClean="0">
                <a:latin typeface="Staccato222 BT" pitchFamily="66" charset="0"/>
              </a:rPr>
              <a:t>Affiliation </a:t>
            </a:r>
            <a:r>
              <a:rPr lang="en-US" sz="12800" dirty="0" smtClean="0">
                <a:latin typeface="Staccato222 BT" pitchFamily="66" charset="0"/>
              </a:rPr>
              <a:t> </a:t>
            </a:r>
            <a:endParaRPr lang="en-US" sz="12800" dirty="0">
              <a:latin typeface="Staccato222 BT" pitchFamily="66" charset="0"/>
            </a:endParaRPr>
          </a:p>
        </p:txBody>
      </p:sp>
      <p:pic>
        <p:nvPicPr>
          <p:cNvPr id="7" name="Content Placeholder 6" descr="menas&amp;jesu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914400" y="2174874"/>
            <a:ext cx="3505199" cy="4378325"/>
          </a:xfrm>
        </p:spPr>
      </p:pic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0" dirty="0" smtClean="0">
                <a:latin typeface="PromtImperial" pitchFamily="34" charset="0"/>
                <a:cs typeface="Times New Roman" pitchFamily="18" charset="0"/>
              </a:rPr>
              <a:t>Material Culture</a:t>
            </a:r>
            <a:endParaRPr lang="en-US" sz="3600" b="0" dirty="0">
              <a:latin typeface="PromtImperial" pitchFamily="34" charset="0"/>
              <a:cs typeface="Times New Roman" pitchFamily="18" charset="0"/>
            </a:endParaRPr>
          </a:p>
        </p:txBody>
      </p:sp>
      <p:pic>
        <p:nvPicPr>
          <p:cNvPr id="8" name="Content Placeholder 7" descr="P7260196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419601" y="2133600"/>
            <a:ext cx="4267200" cy="4343400"/>
          </a:xfr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For Example….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803275"/>
          </a:xfrm>
          <a:solidFill>
            <a:srgbClr val="FF0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Staccato222 BT" pitchFamily="66" charset="0"/>
              </a:rPr>
              <a:t>Affiliation</a:t>
            </a:r>
            <a:endParaRPr lang="en-US" sz="5400" dirty="0">
              <a:solidFill>
                <a:schemeClr val="bg1"/>
              </a:solidFill>
              <a:latin typeface="Staccato222 BT" pitchFamily="66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Is religious affiliation essentially hierarchical?</a:t>
            </a:r>
          </a:p>
          <a:p>
            <a:r>
              <a:rPr lang="en-US" dirty="0" smtClean="0"/>
              <a:t>Must it be authoritarian?</a:t>
            </a:r>
          </a:p>
          <a:p>
            <a:r>
              <a:rPr lang="en-US" dirty="0" smtClean="0"/>
              <a:t>How do rites establish affiliation?</a:t>
            </a:r>
          </a:p>
          <a:p>
            <a:r>
              <a:rPr lang="en-US" dirty="0" smtClean="0"/>
              <a:t>Why are  bonds of affiliation formed in religions often stronger than natural ones?</a:t>
            </a:r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645025" y="1371600"/>
            <a:ext cx="4041775" cy="803275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en-US" sz="3200" dirty="0" smtClean="0">
                <a:latin typeface="Palatino Linotype" pitchFamily="18" charset="0"/>
              </a:rPr>
              <a:t>  </a:t>
            </a:r>
            <a:r>
              <a:rPr lang="en-US" sz="4000" dirty="0" smtClean="0">
                <a:latin typeface="Palatino Linotype" pitchFamily="18" charset="0"/>
              </a:rPr>
              <a:t>Material Culture</a:t>
            </a:r>
            <a:endParaRPr lang="en-US" sz="4000" dirty="0">
              <a:latin typeface="Palatino Linotype" pitchFamily="18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What physical changes would  make a particular sacred site more so, or less?</a:t>
            </a:r>
          </a:p>
          <a:p>
            <a:r>
              <a:rPr lang="en-US" dirty="0" smtClean="0"/>
              <a:t>Is there a general or even universal  language of  sacred space?</a:t>
            </a:r>
          </a:p>
          <a:p>
            <a:r>
              <a:rPr lang="en-US" dirty="0" smtClean="0"/>
              <a:t>Under what conditions does the materiality of religion serve or hinder a religion?</a:t>
            </a:r>
            <a:endParaRPr lang="en-US" dirty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Reflect on the conditions of 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>
                <a:latin typeface="Benguiat Bk BT" pitchFamily="18" charset="0"/>
              </a:rPr>
              <a:t>      </a:t>
            </a:r>
            <a:r>
              <a:rPr lang="en-US" sz="3200" dirty="0" smtClean="0">
                <a:latin typeface="Benguiat Bk BT" pitchFamily="18" charset="0"/>
              </a:rPr>
              <a:t>Practices</a:t>
            </a:r>
            <a:endParaRPr lang="en-US" sz="3200" dirty="0">
              <a:latin typeface="Benguiat Bk BT" pitchFamily="18" charset="0"/>
            </a:endParaRPr>
          </a:p>
        </p:txBody>
      </p:sp>
      <p:pic>
        <p:nvPicPr>
          <p:cNvPr id="9" name="Content Placeholder 6" descr="P121011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1650" y="2174875"/>
            <a:ext cx="3951288" cy="3951288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solidFill>
            <a:schemeClr val="accent6"/>
          </a:solidFill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        </a:t>
            </a:r>
            <a:r>
              <a:rPr lang="en-US" sz="3600" dirty="0" smtClean="0">
                <a:latin typeface="Dauphin" pitchFamily="18" charset="0"/>
              </a:rPr>
              <a:t>Emotional  life</a:t>
            </a:r>
            <a:endParaRPr lang="en-US" sz="3600" dirty="0">
              <a:latin typeface="Dauphin" pitchFamily="18" charset="0"/>
            </a:endParaRPr>
          </a:p>
        </p:txBody>
      </p:sp>
      <p:pic>
        <p:nvPicPr>
          <p:cNvPr id="10" name="Content Placeholder 9" descr="6.1 KrishnaSunset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645025" y="2209800"/>
            <a:ext cx="4041775" cy="3962399"/>
          </a:xfr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020762"/>
          </a:xfrm>
          <a:solidFill>
            <a:schemeClr val="accent1">
              <a:lumMod val="50000"/>
            </a:schemeClr>
          </a:solidFill>
          <a:ln w="762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Philosophy of (Lived) Religion</a:t>
            </a:r>
            <a:endParaRPr lang="en-US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7" name="Content Placeholder 6" descr="maori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33600" y="1447800"/>
            <a:ext cx="4800600" cy="5410200"/>
          </a:xfr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For Example…..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803275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latin typeface="Benguiat Bk BT" pitchFamily="18" charset="0"/>
              </a:rPr>
              <a:t>      </a:t>
            </a:r>
            <a:r>
              <a:rPr lang="en-US" sz="4000" dirty="0" smtClean="0">
                <a:latin typeface="Benguiat Bk BT" pitchFamily="18" charset="0"/>
              </a:rPr>
              <a:t> Practices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30212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Is there a sense in which practices are </a:t>
            </a:r>
            <a:r>
              <a:rPr lang="en-US" i="1" dirty="0" smtClean="0"/>
              <a:t>merely </a:t>
            </a:r>
            <a:r>
              <a:rPr lang="en-US" dirty="0" smtClean="0"/>
              <a:t>external?</a:t>
            </a:r>
          </a:p>
          <a:p>
            <a:r>
              <a:rPr lang="en-US" dirty="0" smtClean="0"/>
              <a:t>To what extent can a regime of religious practices exist in the absence of beliefs?</a:t>
            </a:r>
          </a:p>
          <a:p>
            <a:r>
              <a:rPr lang="en-US" dirty="0" smtClean="0"/>
              <a:t>How do religious practices and moral principles articulate? Can they?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371600"/>
            <a:ext cx="4041775" cy="762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25000" lnSpcReduction="20000"/>
          </a:bodyPr>
          <a:lstStyle/>
          <a:p>
            <a:r>
              <a:rPr lang="en-US" dirty="0" smtClean="0"/>
              <a:t>	</a:t>
            </a:r>
          </a:p>
          <a:p>
            <a:endParaRPr lang="en-US" dirty="0" smtClean="0">
              <a:latin typeface="Dauphin" pitchFamily="18" charset="0"/>
            </a:endParaRPr>
          </a:p>
          <a:p>
            <a:r>
              <a:rPr lang="en-US" sz="13500" dirty="0" smtClean="0">
                <a:latin typeface="Dauphin" pitchFamily="18" charset="0"/>
              </a:rPr>
              <a:t>     </a:t>
            </a:r>
          </a:p>
          <a:p>
            <a:endParaRPr lang="en-US" sz="13500" dirty="0" smtClean="0">
              <a:latin typeface="Dauphin" pitchFamily="18" charset="0"/>
            </a:endParaRPr>
          </a:p>
          <a:p>
            <a:endParaRPr lang="en-US" sz="13500" dirty="0" smtClean="0">
              <a:latin typeface="Dauphin" pitchFamily="18" charset="0"/>
            </a:endParaRPr>
          </a:p>
          <a:p>
            <a:r>
              <a:rPr lang="en-US" sz="16000" dirty="0" smtClean="0">
                <a:latin typeface="Dauphin" pitchFamily="18" charset="0"/>
              </a:rPr>
              <a:t>   Emotional  life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30212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Why are religious music and the emotions so closely linked? And, ‘emotions’ in what sense? Moods?</a:t>
            </a:r>
          </a:p>
          <a:p>
            <a:r>
              <a:rPr lang="en-US" dirty="0" smtClean="0"/>
              <a:t>Do religious emotions have cognitive value?</a:t>
            </a:r>
          </a:p>
          <a:p>
            <a:r>
              <a:rPr lang="en-US" dirty="0" smtClean="0"/>
              <a:t>Is there such a thing as religious emotional intelligence? </a:t>
            </a:r>
          </a:p>
          <a:p>
            <a:endParaRPr lang="en-US" dirty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Reflect on the conditions of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1055687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6000" dirty="0" smtClean="0">
                <a:latin typeface="Futura XBlk BT" pitchFamily="34" charset="0"/>
              </a:rPr>
              <a:t>  Bodies</a:t>
            </a:r>
            <a:endParaRPr lang="en-US" sz="6000" dirty="0">
              <a:latin typeface="Futura XBlk BT" pitchFamily="34" charset="0"/>
            </a:endParaRPr>
          </a:p>
        </p:txBody>
      </p:sp>
      <p:pic>
        <p:nvPicPr>
          <p:cNvPr id="7" name="Content Placeholder 6" descr="execloui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2751604"/>
            <a:ext cx="4040188" cy="3801596"/>
          </a:xfrm>
        </p:spPr>
      </p:pic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1055687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Franklin Gothic Medium" pitchFamily="34" charset="0"/>
              </a:rPr>
              <a:t>                 </a:t>
            </a:r>
            <a:r>
              <a:rPr lang="en-US" sz="3600" dirty="0" smtClean="0">
                <a:latin typeface="Allegro BT" pitchFamily="82" charset="0"/>
              </a:rPr>
              <a:t>Cultures </a:t>
            </a:r>
          </a:p>
          <a:p>
            <a:r>
              <a:rPr lang="en-US" sz="3600" dirty="0" smtClean="0">
                <a:latin typeface="Allegro BT" pitchFamily="82" charset="0"/>
              </a:rPr>
              <a:t>         Communities</a:t>
            </a:r>
            <a:endParaRPr lang="en-US" sz="3600" dirty="0">
              <a:latin typeface="Allegro BT" pitchFamily="82" charset="0"/>
            </a:endParaRPr>
          </a:p>
        </p:txBody>
      </p:sp>
      <p:pic>
        <p:nvPicPr>
          <p:cNvPr id="8" name="Content Placeholder 7" descr="4 scan0014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645920" y="2859968"/>
            <a:ext cx="4039985" cy="3693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For Example….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1055687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800" dirty="0" smtClean="0">
                <a:latin typeface="Futura XBlk BT" pitchFamily="34" charset="0"/>
              </a:rPr>
              <a:t>    </a:t>
            </a:r>
            <a:r>
              <a:rPr lang="en-US" sz="5400" dirty="0" smtClean="0">
                <a:latin typeface="Futura XBlk BT" pitchFamily="34" charset="0"/>
              </a:rPr>
              <a:t>Bodies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66999"/>
            <a:ext cx="4040188" cy="3459163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Male or female, Race: How do they make a difference?</a:t>
            </a:r>
          </a:p>
          <a:p>
            <a:r>
              <a:rPr lang="en-US" dirty="0" smtClean="0"/>
              <a:t>Age, Virility, </a:t>
            </a:r>
            <a:r>
              <a:rPr lang="en-US" dirty="0" err="1" smtClean="0"/>
              <a:t>Nubility</a:t>
            </a:r>
            <a:r>
              <a:rPr lang="en-US" dirty="0" smtClean="0"/>
              <a:t>: How do they make a difference?</a:t>
            </a:r>
          </a:p>
          <a:p>
            <a:r>
              <a:rPr lang="en-US" dirty="0" smtClean="0"/>
              <a:t>Whole or parts: what matters most?</a:t>
            </a:r>
          </a:p>
          <a:p>
            <a:r>
              <a:rPr lang="en-US" dirty="0" smtClean="0"/>
              <a:t>Fundamental biology: its role, if any?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66999"/>
            <a:ext cx="4041775" cy="3459163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en-US" dirty="0" smtClean="0"/>
              <a:t>Can there be ‘society ‘ without sacrifice?</a:t>
            </a:r>
          </a:p>
          <a:p>
            <a:r>
              <a:rPr lang="en-US" dirty="0" smtClean="0"/>
              <a:t>What are the minimum conditions for speaking of a religious culture or society?</a:t>
            </a:r>
          </a:p>
          <a:p>
            <a:r>
              <a:rPr lang="en-US" dirty="0" smtClean="0"/>
              <a:t>Why do men rule?</a:t>
            </a:r>
          </a:p>
          <a:p>
            <a:r>
              <a:rPr lang="en-US" dirty="0" smtClean="0"/>
              <a:t>Why is the Buddhist </a:t>
            </a:r>
            <a:r>
              <a:rPr lang="en-US" dirty="0" err="1" smtClean="0"/>
              <a:t>Sangha</a:t>
            </a:r>
            <a:r>
              <a:rPr lang="en-US" dirty="0" smtClean="0"/>
              <a:t> the longest lived voluntary community in the world?</a:t>
            </a:r>
            <a:endParaRPr lang="en-US" dirty="0"/>
          </a:p>
        </p:txBody>
      </p:sp>
      <p:sp>
        <p:nvSpPr>
          <p:cNvPr id="7" name="Text Placeholder 8"/>
          <p:cNvSpPr txBox="1">
            <a:spLocks/>
          </p:cNvSpPr>
          <p:nvPr/>
        </p:nvSpPr>
        <p:spPr>
          <a:xfrm>
            <a:off x="4645025" y="1535112"/>
            <a:ext cx="4041775" cy="105568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Franklin Gothic Medium" pitchFamily="34" charset="0"/>
                <a:ea typeface="+mn-ea"/>
                <a:cs typeface="+mn-cs"/>
              </a:rPr>
              <a:t>               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llegro BT" pitchFamily="82" charset="0"/>
                <a:ea typeface="+mn-ea"/>
                <a:cs typeface="+mn-cs"/>
              </a:rPr>
              <a:t>Cultures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llegro BT" pitchFamily="82" charset="0"/>
                <a:ea typeface="+mn-ea"/>
                <a:cs typeface="+mn-cs"/>
              </a:rPr>
              <a:t>        Communities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llegro BT" pitchFamily="82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000" dirty="0" smtClean="0"/>
              <a:t>One More Thing ….</a:t>
            </a:r>
            <a:endParaRPr lang="en-US" sz="6000" dirty="0"/>
          </a:p>
        </p:txBody>
      </p:sp>
      <p:pic>
        <p:nvPicPr>
          <p:cNvPr id="13" name="Content Placeholder 12" descr="Picture 67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54691" y="1600200"/>
            <a:ext cx="6034617" cy="4525962"/>
          </a:xfr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Futura XBlk BT" pitchFamily="34" charset="0"/>
              </a:rPr>
              <a:t>Is This Just Pre-Modern Religion? </a:t>
            </a:r>
            <a:endParaRPr lang="en-US" dirty="0">
              <a:latin typeface="Futura XBlk BT" pitchFamily="34" charset="0"/>
            </a:endParaRPr>
          </a:p>
        </p:txBody>
      </p:sp>
      <p:pic>
        <p:nvPicPr>
          <p:cNvPr id="9" name="Content Placeholder 8" descr="chartres whea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961289" y="1600200"/>
            <a:ext cx="3221421" cy="4525963"/>
          </a:xfr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800" dirty="0" smtClean="0">
                <a:latin typeface="AvantGarde Bk BT" pitchFamily="34" charset="0"/>
              </a:rPr>
              <a:t>Or, Is It Post-Post-Modern?</a:t>
            </a:r>
            <a:endParaRPr lang="en-US" sz="4800" dirty="0">
              <a:latin typeface="AvantGarde Bk BT" pitchFamily="34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Futura XBlk BT" pitchFamily="34" charset="0"/>
              </a:rPr>
              <a:t>Have I Given Up On Philosophy?</a:t>
            </a:r>
            <a:endParaRPr lang="en-US" dirty="0">
              <a:latin typeface="Futura XBlk BT" pitchFamily="34" charset="0"/>
            </a:endParaRPr>
          </a:p>
        </p:txBody>
      </p:sp>
      <p:pic>
        <p:nvPicPr>
          <p:cNvPr id="4" name="Content Placeholder 3" descr="gourm.mos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52600" y="1609184"/>
            <a:ext cx="6096000" cy="5248816"/>
          </a:xfr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6896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9600" dirty="0" smtClean="0">
                <a:latin typeface="Futura Md BT" pitchFamily="34" charset="0"/>
              </a:rPr>
              <a:t>Maybe</a:t>
            </a:r>
            <a:endParaRPr lang="en-US" sz="9600" dirty="0">
              <a:latin typeface="Futura Md BT" pitchFamily="34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7200" dirty="0" smtClean="0">
                <a:latin typeface="AvantGarde Bk BT" pitchFamily="34" charset="0"/>
              </a:rPr>
              <a:t>But, Not Very Likely</a:t>
            </a:r>
            <a:endParaRPr lang="en-US" sz="7200" dirty="0">
              <a:latin typeface="AvantGarde Bk BT" pitchFamily="34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31242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6000" dirty="0" smtClean="0"/>
              <a:t>Congenial Ideas </a:t>
            </a:r>
            <a:br>
              <a:rPr lang="en-US" sz="6000" dirty="0" smtClean="0"/>
            </a:br>
            <a:r>
              <a:rPr lang="en-US" sz="6000" dirty="0" smtClean="0"/>
              <a:t>for </a:t>
            </a:r>
            <a:br>
              <a:rPr lang="en-US" sz="6000" dirty="0" smtClean="0"/>
            </a:br>
            <a:r>
              <a:rPr lang="en-US" sz="6000" dirty="0" smtClean="0"/>
              <a:t>Future Thinking, #1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209800"/>
          </a:xfr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endParaRPr lang="en-US" dirty="0" smtClean="0"/>
          </a:p>
          <a:p>
            <a:r>
              <a:rPr lang="en-US" sz="16000" dirty="0" smtClean="0">
                <a:solidFill>
                  <a:schemeClr val="tx1"/>
                </a:solidFill>
                <a:latin typeface="AvantGarde Bk BT" pitchFamily="34" charset="0"/>
              </a:rPr>
              <a:t>“It is no use walking anywhere to preach unless our walking is our preaching.” </a:t>
            </a:r>
            <a:r>
              <a:rPr lang="en-US" sz="15000" dirty="0" smtClean="0">
                <a:latin typeface="AvantGarde Bk BT" pitchFamily="34" charset="0"/>
              </a:rPr>
              <a:t/>
            </a:r>
            <a:br>
              <a:rPr lang="en-US" sz="15000" dirty="0" smtClean="0">
                <a:latin typeface="AvantGarde Bk BT" pitchFamily="34" charset="0"/>
              </a:rPr>
            </a:br>
            <a:endParaRPr lang="en-US" sz="15000" dirty="0">
              <a:latin typeface="AvantGarde Bk BT" pitchFamily="34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276600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“Philosophy of Religion” </a:t>
            </a:r>
            <a:b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‘</a:t>
            </a:r>
            <a:r>
              <a:rPr lang="en-US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philosophy’ AND ‘religion’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3733800"/>
            <a:ext cx="4038600" cy="2514600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Both terms need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to be unpacked, scrutinized, fleshed out. 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3733801"/>
            <a:ext cx="4038600" cy="2468563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Neither term can be left unanalyzed. </a:t>
            </a:r>
          </a:p>
          <a:p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4191000" y="1447800"/>
            <a:ext cx="978408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25908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Congenial Ideas</a:t>
            </a:r>
            <a:br>
              <a:rPr lang="en-US" dirty="0" smtClean="0"/>
            </a:br>
            <a:r>
              <a:rPr lang="en-US" dirty="0" smtClean="0"/>
              <a:t> for </a:t>
            </a:r>
            <a:br>
              <a:rPr lang="en-US" dirty="0" smtClean="0"/>
            </a:br>
            <a:r>
              <a:rPr lang="en-US" dirty="0" smtClean="0"/>
              <a:t>Future Thinking,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667000"/>
          </a:xfr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tx1"/>
                </a:solidFill>
                <a:latin typeface="AvantGarde Md BT" pitchFamily="34" charset="0"/>
              </a:rPr>
              <a:t>“Preach the Gospel at all times, and when necessary use words.”</a:t>
            </a:r>
            <a:endParaRPr lang="en-US" sz="4800" dirty="0">
              <a:solidFill>
                <a:schemeClr val="tx1"/>
              </a:solidFill>
              <a:latin typeface="AvantGarde Md BT" pitchFamily="34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2819399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Francis of Assisi </a:t>
            </a:r>
            <a:br>
              <a:rPr lang="en-US" dirty="0" smtClean="0"/>
            </a:br>
            <a:r>
              <a:rPr lang="en-US" dirty="0" smtClean="0"/>
              <a:t>(1181-1226)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solidFill>
            <a:srgbClr val="FF0000"/>
          </a:solidFill>
          <a:ln>
            <a:solidFill>
              <a:schemeClr val="bg1"/>
            </a:solidFill>
          </a:ln>
        </p:spPr>
        <p:txBody>
          <a:bodyPr/>
          <a:lstStyle/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         </a:t>
            </a:r>
            <a:r>
              <a:rPr lang="en-US" sz="4800" b="1" dirty="0" err="1" smtClean="0">
                <a:solidFill>
                  <a:schemeClr val="bg1"/>
                </a:solidFill>
                <a:latin typeface="English111 Vivace BT" pitchFamily="66" charset="0"/>
              </a:rPr>
              <a:t>Finis</a:t>
            </a:r>
            <a:r>
              <a:rPr lang="en-US" dirty="0" err="1" smtClean="0">
                <a:solidFill>
                  <a:srgbClr val="FF0000"/>
                </a:solidFill>
                <a:latin typeface="English111 Vivace BT" pitchFamily="66" charset="0"/>
              </a:rPr>
              <a:t>F</a:t>
            </a:r>
            <a:r>
              <a:rPr lang="en-US" dirty="0" err="1" smtClean="0">
                <a:solidFill>
                  <a:srgbClr val="FF0000"/>
                </a:solidFill>
              </a:rPr>
              <a:t>inis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llegro BT" pitchFamily="82" charset="0"/>
              </a:rPr>
              <a:t/>
            </a:r>
            <a:br>
              <a:rPr lang="en-US" dirty="0" smtClean="0">
                <a:latin typeface="Allegro BT" pitchFamily="82" charset="0"/>
              </a:rPr>
            </a:br>
            <a:r>
              <a:rPr lang="en-US" dirty="0" smtClean="0">
                <a:solidFill>
                  <a:schemeClr val="bg1"/>
                </a:solidFill>
                <a:latin typeface="Allegro BT" pitchFamily="82" charset="0"/>
              </a:rPr>
              <a:t>“philosophy”</a:t>
            </a:r>
            <a:r>
              <a:rPr lang="en-US" dirty="0" smtClean="0">
                <a:latin typeface="Allegro BT" pitchFamily="82" charset="0"/>
              </a:rPr>
              <a:t/>
            </a:r>
            <a:br>
              <a:rPr lang="en-US" dirty="0" smtClean="0">
                <a:latin typeface="Allegro BT" pitchFamily="82" charset="0"/>
              </a:rPr>
            </a:br>
            <a:endParaRPr lang="en-US" dirty="0">
              <a:latin typeface="Allegro BT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endParaRPr lang="en-US" dirty="0" smtClean="0"/>
          </a:p>
          <a:p>
            <a:pPr>
              <a:buNone/>
            </a:pPr>
            <a:r>
              <a:rPr lang="en-US" sz="4400" dirty="0" smtClean="0">
                <a:solidFill>
                  <a:schemeClr val="bg1"/>
                </a:solidFill>
              </a:rPr>
              <a:t>By ‘philosophy, ’ I mean </a:t>
            </a:r>
            <a:r>
              <a:rPr lang="en-US" sz="4400" dirty="0">
                <a:solidFill>
                  <a:schemeClr val="bg1"/>
                </a:solidFill>
              </a:rPr>
              <a:t>‘analytic </a:t>
            </a:r>
            <a:r>
              <a:rPr lang="en-US" sz="4400" dirty="0" smtClean="0">
                <a:solidFill>
                  <a:schemeClr val="bg1"/>
                </a:solidFill>
              </a:rPr>
              <a:t>philosophy’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342900" lvl="1" indent="-342900">
              <a:buNone/>
            </a:pPr>
            <a:endParaRPr lang="en-US" sz="3600" dirty="0" smtClean="0">
              <a:solidFill>
                <a:schemeClr val="bg1"/>
              </a:solidFill>
            </a:endParaRPr>
          </a:p>
          <a:p>
            <a:pPr marL="342900" lvl="1" indent="-342900">
              <a:buNone/>
            </a:pPr>
            <a:r>
              <a:rPr lang="en-US" sz="4400" dirty="0" smtClean="0">
                <a:solidFill>
                  <a:schemeClr val="bg1"/>
                </a:solidFill>
              </a:rPr>
              <a:t>Constructive philosophy and theologies are put on hold.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>
            <a:normAutofit fontScale="90000"/>
          </a:bodyPr>
          <a:lstStyle/>
          <a:p>
            <a:r>
              <a:rPr lang="en-US" sz="6000" dirty="0" smtClean="0">
                <a:latin typeface="PosterBodoni BT" pitchFamily="18" charset="0"/>
              </a:rPr>
              <a:t>“Religion”</a:t>
            </a:r>
            <a:br>
              <a:rPr lang="en-US" sz="6000" dirty="0" smtClean="0">
                <a:latin typeface="PosterBodoni BT" pitchFamily="18" charset="0"/>
              </a:rPr>
            </a:br>
            <a:r>
              <a:rPr lang="en-US" sz="6000" dirty="0" smtClean="0">
                <a:latin typeface="PosterBodoni BT" pitchFamily="18" charset="0"/>
              </a:rPr>
              <a:t> </a:t>
            </a:r>
            <a:r>
              <a:rPr lang="en-US" sz="2700" dirty="0" smtClean="0">
                <a:latin typeface="London Tube" pitchFamily="2" charset="0"/>
              </a:rPr>
              <a:t>has taken its cues, in large part, from this guy</a:t>
            </a:r>
            <a:endParaRPr lang="en-US" sz="2700" dirty="0">
              <a:latin typeface="London Tube" pitchFamily="2" charset="0"/>
            </a:endParaRPr>
          </a:p>
        </p:txBody>
      </p:sp>
      <p:pic>
        <p:nvPicPr>
          <p:cNvPr id="4" name="Content Placeholder 3" descr="spinoz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19400" y="2362200"/>
            <a:ext cx="3988784" cy="4096226"/>
          </a:xfrm>
          <a:ln w="76200">
            <a:solidFill>
              <a:srgbClr val="FFC000"/>
            </a:solidFill>
          </a:ln>
          <a:effectLst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92362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Thus, for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classic analytic philosophy,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 ‘religion’ =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1"/>
            <a:ext cx="8229600" cy="3459163"/>
          </a:xfrm>
          <a:solidFill>
            <a:srgbClr val="FF0000"/>
          </a:solidFill>
          <a:effectLst/>
        </p:spPr>
        <p:txBody>
          <a:bodyPr>
            <a:normAutofit lnSpcReduction="10000"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‘Beliefs’, ‘doctrines’; </a:t>
            </a:r>
          </a:p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Moral imperatives;</a:t>
            </a:r>
          </a:p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‘Theologies’; </a:t>
            </a:r>
          </a:p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Arguments; </a:t>
            </a:r>
          </a:p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= “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Cognitivism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”</a:t>
            </a:r>
          </a:p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Internal and Private</a:t>
            </a:r>
            <a:endParaRPr lang="en-US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Classic analytic </a:t>
            </a:r>
            <a:r>
              <a:rPr lang="en-US" i="1" dirty="0" smtClean="0"/>
              <a:t>philosophy of religion presumes that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it is about religious </a:t>
            </a:r>
            <a:r>
              <a:rPr lang="en-US" i="1" dirty="0" smtClean="0"/>
              <a:t>words.</a:t>
            </a:r>
          </a:p>
          <a:p>
            <a:r>
              <a:rPr lang="en-US" dirty="0" smtClean="0"/>
              <a:t>‘religion’ conforms to the Christian model</a:t>
            </a:r>
          </a:p>
          <a:p>
            <a:r>
              <a:rPr lang="en-US" i="1" dirty="0" smtClean="0"/>
              <a:t>creeds – ‘confessions of faith’ – </a:t>
            </a:r>
            <a:r>
              <a:rPr lang="en-US" dirty="0" smtClean="0"/>
              <a:t>are normal; </a:t>
            </a:r>
          </a:p>
          <a:p>
            <a:r>
              <a:rPr lang="en-US" dirty="0" smtClean="0"/>
              <a:t>Classical Western philosophy is normative: the Greeks and </a:t>
            </a:r>
            <a:r>
              <a:rPr lang="en-US" dirty="0" err="1" smtClean="0"/>
              <a:t>Medievals</a:t>
            </a:r>
            <a:r>
              <a:rPr lang="en-US" dirty="0" smtClean="0"/>
              <a:t>;</a:t>
            </a:r>
          </a:p>
          <a:p>
            <a:r>
              <a:rPr lang="en-US" dirty="0" smtClean="0"/>
              <a:t>Modern Western philosophy --  from Descartes &amp; Empiricism to contemporary successors -- is normative</a:t>
            </a:r>
            <a:endParaRPr lang="en-US" dirty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Classic analytic philosophy of </a:t>
            </a:r>
            <a:r>
              <a:rPr lang="en-US" i="1" dirty="0" smtClean="0"/>
              <a:t>religion presumes religion...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75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en-US" dirty="0" smtClean="0"/>
              <a:t>= propositional  – statements, at times routinely identified with “theology”;</a:t>
            </a:r>
          </a:p>
          <a:p>
            <a:r>
              <a:rPr lang="en-US" dirty="0" smtClean="0"/>
              <a:t>= “spiritual,” disembodied, </a:t>
            </a:r>
          </a:p>
          <a:p>
            <a:r>
              <a:rPr lang="en-US" dirty="0" smtClean="0"/>
              <a:t>= ‘internal,’ private</a:t>
            </a:r>
          </a:p>
          <a:p>
            <a:r>
              <a:rPr lang="en-US" dirty="0" smtClean="0"/>
              <a:t>has ‘neither weight nor takes up </a:t>
            </a:r>
            <a:r>
              <a:rPr lang="en-US" i="1" dirty="0" smtClean="0"/>
              <a:t>space;</a:t>
            </a:r>
          </a:p>
          <a:p>
            <a:r>
              <a:rPr lang="en-US" dirty="0" smtClean="0"/>
              <a:t>= neither </a:t>
            </a:r>
            <a:r>
              <a:rPr lang="en-US" i="1" dirty="0" smtClean="0"/>
              <a:t>temporal, </a:t>
            </a:r>
            <a:r>
              <a:rPr lang="en-US" dirty="0" smtClean="0"/>
              <a:t>nor</a:t>
            </a:r>
            <a:r>
              <a:rPr lang="en-US" i="1" dirty="0" smtClean="0"/>
              <a:t> historical;</a:t>
            </a:r>
          </a:p>
          <a:p>
            <a:r>
              <a:rPr lang="en-US" dirty="0" smtClean="0"/>
              <a:t>= neither </a:t>
            </a:r>
            <a:r>
              <a:rPr lang="en-US" i="1" dirty="0" smtClean="0"/>
              <a:t>cultural, social, </a:t>
            </a:r>
            <a:r>
              <a:rPr lang="en-US" dirty="0" smtClean="0"/>
              <a:t>nor </a:t>
            </a:r>
            <a:r>
              <a:rPr lang="en-US" i="1" dirty="0" smtClean="0"/>
              <a:t>inter-subjective;</a:t>
            </a:r>
          </a:p>
          <a:p>
            <a:r>
              <a:rPr lang="en-US" dirty="0" smtClean="0"/>
              <a:t>presumes a discrete, bodiless, personal and ‘</a:t>
            </a:r>
            <a:r>
              <a:rPr lang="en-US" i="1" dirty="0" smtClean="0"/>
              <a:t>interventionist’ deity</a:t>
            </a:r>
          </a:p>
          <a:p>
            <a:endParaRPr lang="en-US" i="1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But if “</a:t>
            </a:r>
            <a:r>
              <a:rPr lang="en-US" b="1" dirty="0" smtClean="0"/>
              <a:t>religion” </a:t>
            </a:r>
            <a:r>
              <a:rPr lang="en-US" dirty="0" smtClean="0"/>
              <a:t>differs, </a:t>
            </a:r>
            <a:br>
              <a:rPr lang="en-US" dirty="0" smtClean="0"/>
            </a:br>
            <a:r>
              <a:rPr lang="en-US" b="1" dirty="0" smtClean="0"/>
              <a:t>philosophy</a:t>
            </a:r>
            <a:r>
              <a:rPr lang="en-US" dirty="0" smtClean="0"/>
              <a:t> of religion should, too</a:t>
            </a:r>
            <a:endParaRPr lang="en-US" dirty="0"/>
          </a:p>
        </p:txBody>
      </p:sp>
      <p:pic>
        <p:nvPicPr>
          <p:cNvPr id="5" name="Content Placeholder 4" descr="calvin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81000" y="1600200"/>
            <a:ext cx="4034954" cy="4953000"/>
          </a:xfrm>
        </p:spPr>
      </p:pic>
      <p:pic>
        <p:nvPicPr>
          <p:cNvPr id="6" name="Content Placeholder 5" descr="knee.300.4x6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230422" y="1600197"/>
            <a:ext cx="3118470" cy="4910694"/>
          </a:xfr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940</TotalTime>
  <Words>740</Words>
  <Application>Microsoft Office PowerPoint</Application>
  <PresentationFormat>On-screen Show (4:3)</PresentationFormat>
  <Paragraphs>144</Paragraphs>
  <Slides>31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A New Philosophy of Religion? Ivan Strenski IAHR, Toronto, 16 August 2010 </vt:lpstr>
      <vt:lpstr>Philosophy of (Lived) Religion</vt:lpstr>
      <vt:lpstr>“Philosophy of Religion”    ‘philosophy’ AND ‘religion’</vt:lpstr>
      <vt:lpstr> “philosophy” </vt:lpstr>
      <vt:lpstr>“Religion”  has taken its cues, in large part, from this guy</vt:lpstr>
      <vt:lpstr>Thus, for  classic analytic philosophy,  ‘religion’ =</vt:lpstr>
      <vt:lpstr>Classic analytic philosophy of religion presumes that</vt:lpstr>
      <vt:lpstr>Classic analytic philosophy of religion presumes religion...</vt:lpstr>
      <vt:lpstr>But if “religion” differs,  philosophy of religion should, too</vt:lpstr>
      <vt:lpstr>Analytic political philosophy could serve as our model of a new  philosophy of religion: viz. Ernest Gellner and Isaiah Berlin</vt:lpstr>
      <vt:lpstr>Their kind of political philosophy reflected on  toleration, ideology, liberty, equality, diversity, modernity, nationalism, civil society, authority, despotism, power, republics, totalitarianism, servitude, sovereignty --  a “lived” politics -- historically &amp; analytically articulated </vt:lpstr>
      <vt:lpstr>What Concept  of  “Religion,”   Then? </vt:lpstr>
      <vt:lpstr>“Lived” Religion</vt:lpstr>
      <vt:lpstr>“Religion”  as “the administration of the sacred” (Durkheim)</vt:lpstr>
      <vt:lpstr>Religion Is Not, Therefore </vt:lpstr>
      <vt:lpstr>This New Philosophy  of  Lived Religion Would Do What with Religion, Exactly?</vt:lpstr>
      <vt:lpstr>Reflect on the conditions of</vt:lpstr>
      <vt:lpstr>For Example….</vt:lpstr>
      <vt:lpstr>Reflect on the conditions of  </vt:lpstr>
      <vt:lpstr>For Example….. </vt:lpstr>
      <vt:lpstr>Reflect on the conditions of </vt:lpstr>
      <vt:lpstr>For Example…. </vt:lpstr>
      <vt:lpstr>One More Thing ….</vt:lpstr>
      <vt:lpstr>Is This Just Pre-Modern Religion? </vt:lpstr>
      <vt:lpstr>Or, Is It Post-Post-Modern?</vt:lpstr>
      <vt:lpstr>Have I Given Up On Philosophy?</vt:lpstr>
      <vt:lpstr>Maybe</vt:lpstr>
      <vt:lpstr>But, Not Very Likely</vt:lpstr>
      <vt:lpstr> Congenial Ideas  for  Future Thinking, #1 </vt:lpstr>
      <vt:lpstr>Congenial Ideas  for  Future Thinking, #2</vt:lpstr>
      <vt:lpstr>Francis of Assisi  (1181-1226)  </vt:lpstr>
    </vt:vector>
  </TitlesOfParts>
  <Company>UC Riverside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“Philosophy of Religion   ‘philosophy’ AND ‘religion’</dc:title>
  <dc:creator>Ivan Strenski</dc:creator>
  <cp:lastModifiedBy>Ivan Strenski</cp:lastModifiedBy>
  <cp:revision>79</cp:revision>
  <dcterms:created xsi:type="dcterms:W3CDTF">2010-08-08T01:06:25Z</dcterms:created>
  <dcterms:modified xsi:type="dcterms:W3CDTF">2010-08-13T17:34:43Z</dcterms:modified>
</cp:coreProperties>
</file>