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0" r:id="rId4"/>
    <p:sldId id="263" r:id="rId5"/>
    <p:sldId id="267" r:id="rId6"/>
    <p:sldId id="261" r:id="rId7"/>
    <p:sldId id="278" r:id="rId8"/>
    <p:sldId id="266" r:id="rId9"/>
    <p:sldId id="279" r:id="rId10"/>
    <p:sldId id="268" r:id="rId11"/>
    <p:sldId id="262" r:id="rId12"/>
    <p:sldId id="282" r:id="rId13"/>
    <p:sldId id="258" r:id="rId14"/>
    <p:sldId id="286" r:id="rId15"/>
    <p:sldId id="270" r:id="rId16"/>
    <p:sldId id="272" r:id="rId17"/>
    <p:sldId id="274" r:id="rId18"/>
    <p:sldId id="277" r:id="rId19"/>
    <p:sldId id="280" r:id="rId20"/>
    <p:sldId id="281" r:id="rId21"/>
    <p:sldId id="284" r:id="rId22"/>
    <p:sldId id="287" r:id="rId23"/>
    <p:sldId id="288" r:id="rId24"/>
    <p:sldId id="285" r:id="rId25"/>
    <p:sldId id="275" r:id="rId26"/>
    <p:sldId id="276" r:id="rId27"/>
    <p:sldId id="273" r:id="rId28"/>
    <p:sldId id="269" r:id="rId29"/>
    <p:sldId id="289" r:id="rId30"/>
    <p:sldId id="271" r:id="rId31"/>
    <p:sldId id="290" r:id="rId32"/>
    <p:sldId id="283" r:id="rId33"/>
    <p:sldId id="291" r:id="rId34"/>
    <p:sldId id="294" r:id="rId35"/>
    <p:sldId id="292" r:id="rId36"/>
    <p:sldId id="296" r:id="rId37"/>
    <p:sldId id="293" r:id="rId38"/>
    <p:sldId id="297" r:id="rId39"/>
    <p:sldId id="298" r:id="rId40"/>
    <p:sldId id="299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50" autoAdjust="0"/>
  </p:normalViewPr>
  <p:slideViewPr>
    <p:cSldViewPr>
      <p:cViewPr varScale="1">
        <p:scale>
          <a:sx n="75" d="100"/>
          <a:sy n="75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F24D4-6223-475B-A61A-E53EBBACA72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9CE13-0A91-46FA-8E89-F6BC7198F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CE13-0A91-46FA-8E89-F6BC7198F5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3F73-E0A0-4144-9C41-E4644E268400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CA31-8FEA-40D3-9876-C5586B977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latin typeface="Staccato222 BT" pitchFamily="66" charset="0"/>
              </a:rPr>
              <a:t>Thinking about </a:t>
            </a:r>
            <a:r>
              <a:rPr lang="en-US" sz="6000" dirty="0" err="1" smtClean="0">
                <a:latin typeface="Staccato222 BT" pitchFamily="66" charset="0"/>
              </a:rPr>
              <a:t>Tabu</a:t>
            </a:r>
            <a:r>
              <a:rPr lang="en-US" sz="6000" dirty="0" smtClean="0">
                <a:latin typeface="Staccato222 BT" pitchFamily="66" charset="0"/>
              </a:rPr>
              <a:t> &amp;Sacred</a:t>
            </a:r>
            <a:endParaRPr lang="en-US" sz="6000" dirty="0">
              <a:latin typeface="Staccato222 BT" pitchFamily="66" charset="0"/>
            </a:endParaRPr>
          </a:p>
        </p:txBody>
      </p:sp>
      <p:pic>
        <p:nvPicPr>
          <p:cNvPr id="6" name="Content Placeholder 5" descr="Collages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395984"/>
            <a:ext cx="6827520" cy="5462016"/>
          </a:xfrm>
        </p:spPr>
      </p:pic>
    </p:spTree>
  </p:cSld>
  <p:clrMapOvr>
    <a:masterClrMapping/>
  </p:clrMapOvr>
  <p:transition spd="slow"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But, </a:t>
            </a:r>
            <a:r>
              <a:rPr lang="en-US" u="sng" dirty="0" smtClean="0">
                <a:solidFill>
                  <a:schemeClr val="bg1"/>
                </a:solidFill>
              </a:rPr>
              <a:t>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Tabu</a:t>
            </a:r>
            <a:r>
              <a:rPr lang="en-US" dirty="0" smtClean="0">
                <a:solidFill>
                  <a:schemeClr val="bg1"/>
                </a:solidFill>
              </a:rPr>
              <a:t> &amp; Sacred Separate?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4040188" cy="5333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Murderer,  and/or…</a:t>
            </a:r>
            <a:endParaRPr lang="en-US" dirty="0"/>
          </a:p>
        </p:txBody>
      </p:sp>
      <p:pic>
        <p:nvPicPr>
          <p:cNvPr id="8" name="Content Placeholder 7" descr="bin_laden_t6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52235"/>
            <a:ext cx="4876800" cy="337566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76400"/>
            <a:ext cx="4041775" cy="487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Martyr, too?</a:t>
            </a:r>
            <a:endParaRPr lang="en-US" dirty="0"/>
          </a:p>
        </p:txBody>
      </p:sp>
      <p:pic>
        <p:nvPicPr>
          <p:cNvPr id="7" name="Content Placeholder 6" descr="Bin_Laden(1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562600" y="2438400"/>
            <a:ext cx="3072384" cy="40965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Dauphin" pitchFamily="18" charset="0"/>
              </a:rPr>
              <a:t>Whatever Else May Be True,</a:t>
            </a:r>
            <a:br>
              <a:rPr lang="en-US" dirty="0" smtClean="0">
                <a:latin typeface="Dauphin" pitchFamily="18" charset="0"/>
              </a:rPr>
            </a:br>
            <a:r>
              <a:rPr lang="en-US" dirty="0" smtClean="0">
                <a:latin typeface="Dauphin" pitchFamily="18" charset="0"/>
              </a:rPr>
              <a:t>The Sacred </a:t>
            </a:r>
            <a:r>
              <a:rPr lang="en-US" dirty="0" smtClean="0">
                <a:latin typeface="Calibri"/>
              </a:rPr>
              <a:t>→ </a:t>
            </a:r>
            <a:r>
              <a:rPr lang="en-US" b="1" dirty="0" smtClean="0">
                <a:latin typeface="Dauphin" pitchFamily="18" charset="0"/>
              </a:rPr>
              <a:t>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Dauphin" pitchFamily="18" charset="0"/>
              </a:rPr>
              <a:t>bligation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Dauphin" pitchFamily="18" charset="0"/>
              </a:rPr>
            </a:b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London Tube" pitchFamily="2" charset="0"/>
              </a:rPr>
              <a:t/>
            </a:r>
            <a:b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London Tube" pitchFamily="2" charset="0"/>
              </a:rPr>
            </a:b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Futura Md BT" pitchFamily="34" charset="0"/>
              </a:rPr>
              <a:t>(</a:t>
            </a: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Frutiger SAIN It v.1" pitchFamily="2" charset="0"/>
              </a:rPr>
              <a:t>Kind of Negative, eh?)</a:t>
            </a:r>
            <a:endParaRPr lang="en-US" sz="3100" dirty="0">
              <a:solidFill>
                <a:schemeClr val="tx2">
                  <a:lumMod val="75000"/>
                </a:schemeClr>
              </a:solidFill>
              <a:latin typeface="Frutiger SAIN It v.1" pitchFamily="2" charset="0"/>
            </a:endParaRPr>
          </a:p>
        </p:txBody>
      </p:sp>
      <p:pic>
        <p:nvPicPr>
          <p:cNvPr id="4" name="Content Placeholder 3" descr="obligation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2562225"/>
            <a:ext cx="5657850" cy="4295775"/>
          </a:xfrm>
        </p:spPr>
      </p:pic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But, Durkheim First Thought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The Sacred Was </a:t>
            </a:r>
            <a:r>
              <a:rPr lang="en-US" u="sng" dirty="0" smtClean="0">
                <a:solidFill>
                  <a:schemeClr val="bg2"/>
                </a:solidFill>
              </a:rPr>
              <a:t>Mostly</a:t>
            </a:r>
            <a:r>
              <a:rPr lang="en-US" dirty="0" smtClean="0">
                <a:solidFill>
                  <a:schemeClr val="bg2"/>
                </a:solidFill>
              </a:rPr>
              <a:t> @ Obligation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Content Placeholder 3" descr="call-of-duty-world-at-war-ps3-36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95400" y="1546860"/>
            <a:ext cx="6477000" cy="5311140"/>
          </a:xfrm>
        </p:spPr>
      </p:pic>
    </p:spTree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Durkheim (&amp;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Eliade’s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 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Minimal (and “Formal”) Definition:</a:t>
            </a:r>
            <a:r>
              <a:rPr lang="en-US" sz="4000" b="1" dirty="0" smtClean="0">
                <a:latin typeface="Dauphin" pitchFamily="18" charset="0"/>
              </a:rPr>
              <a:t/>
            </a:r>
            <a:br>
              <a:rPr lang="en-US" sz="4000" b="1" dirty="0" smtClean="0">
                <a:latin typeface="Dauphin" pitchFamily="18" charset="0"/>
              </a:rPr>
            </a:br>
            <a:r>
              <a:rPr lang="en-US" sz="3200" b="1" dirty="0" smtClean="0">
                <a:latin typeface="Arial Black" pitchFamily="34" charset="0"/>
              </a:rPr>
              <a:t>Sacred</a:t>
            </a:r>
            <a:r>
              <a:rPr lang="en-US" sz="3200" dirty="0" smtClean="0">
                <a:latin typeface="Arial Black" pitchFamily="34" charset="0"/>
              </a:rPr>
              <a:t> = Whatever Is Not </a:t>
            </a:r>
            <a:r>
              <a:rPr lang="en-US" sz="3200" b="1" dirty="0" smtClean="0">
                <a:latin typeface="Arial Black" pitchFamily="34" charset="0"/>
              </a:rPr>
              <a:t>Profane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4040188" cy="10667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$$$ = Profane or Unholy</a:t>
            </a:r>
          </a:p>
          <a:p>
            <a:pPr algn="ctr"/>
            <a:r>
              <a:rPr lang="en-US" dirty="0" smtClean="0"/>
              <a:t>Such as, “Filthy Lucre”</a:t>
            </a:r>
            <a:endParaRPr lang="en-US" dirty="0"/>
          </a:p>
        </p:txBody>
      </p:sp>
      <p:pic>
        <p:nvPicPr>
          <p:cNvPr id="15" name="Content Placeholder 14" descr="scan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2743200"/>
            <a:ext cx="4124960" cy="3627120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102225" y="1676400"/>
            <a:ext cx="4041775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Shrines of </a:t>
            </a:r>
            <a:r>
              <a:rPr lang="en-US" dirty="0" err="1" smtClean="0"/>
              <a:t>Marabout</a:t>
            </a:r>
            <a:r>
              <a:rPr lang="en-US" dirty="0" smtClean="0"/>
              <a:t> =</a:t>
            </a:r>
          </a:p>
          <a:p>
            <a:pPr algn="ctr"/>
            <a:r>
              <a:rPr lang="en-US" dirty="0" smtClean="0"/>
              <a:t>Sacred or Holy</a:t>
            </a:r>
            <a:endParaRPr lang="en-US" dirty="0"/>
          </a:p>
        </p:txBody>
      </p:sp>
      <p:pic>
        <p:nvPicPr>
          <p:cNvPr id="14" name="Content Placeholder 13" descr="mad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34000" y="3124200"/>
            <a:ext cx="3505200" cy="2895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ndara" pitchFamily="34" charset="0"/>
              </a:rPr>
              <a:t>Durkheim’s Theory of </a:t>
            </a:r>
            <a:r>
              <a:rPr lang="en-US" sz="4000" b="1" i="1" dirty="0" smtClean="0">
                <a:latin typeface="Dauphin" pitchFamily="18" charset="0"/>
              </a:rPr>
              <a:t>Sacred Space</a:t>
            </a:r>
            <a:endParaRPr lang="en-US" sz="4000" b="1" i="1" dirty="0">
              <a:latin typeface="Dauphi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4040188" cy="80327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Dauphin" pitchFamily="18" charset="0"/>
              </a:rPr>
              <a:t>National Heart</a:t>
            </a:r>
            <a:endParaRPr lang="en-US" sz="4800" dirty="0">
              <a:latin typeface="Dauphin" pitchFamily="18" charset="0"/>
            </a:endParaRPr>
          </a:p>
        </p:txBody>
      </p:sp>
      <p:pic>
        <p:nvPicPr>
          <p:cNvPr id="9" name="Content Placeholder 8" descr="great-kiva-5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81000" y="3429000"/>
            <a:ext cx="4038600" cy="30289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752600"/>
            <a:ext cx="4041775" cy="12493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National Heart-break</a:t>
            </a:r>
            <a:endParaRPr lang="en-US" sz="4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Content Placeholder 9" descr="Twin%20Towers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8200" y="3429000"/>
            <a:ext cx="4041775" cy="3031331"/>
          </a:xfrm>
        </p:spPr>
      </p:pic>
    </p:spTree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vantGarde Bk BT" pitchFamily="34" charset="0"/>
              </a:rPr>
              <a:t>Durkheim: Matter Matters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vantGarde Bk B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152399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onstantia" pitchFamily="18" charset="0"/>
              </a:rPr>
              <a:t>Will  UBL’s </a:t>
            </a:r>
            <a:r>
              <a:rPr lang="en-US" sz="3200" dirty="0" err="1" smtClean="0">
                <a:latin typeface="Constantia" pitchFamily="18" charset="0"/>
              </a:rPr>
              <a:t>Abbottabad</a:t>
            </a:r>
            <a:r>
              <a:rPr lang="en-US" sz="3200" dirty="0" smtClean="0">
                <a:latin typeface="Constantia" pitchFamily="18" charset="0"/>
              </a:rPr>
              <a:t> Villa Become a Shrine?</a:t>
            </a:r>
            <a:endParaRPr lang="en-US" sz="3200" dirty="0">
              <a:latin typeface="Constantia" pitchFamily="18" charset="0"/>
            </a:endParaRPr>
          </a:p>
        </p:txBody>
      </p:sp>
      <p:pic>
        <p:nvPicPr>
          <p:cNvPr id="7" name="Content Placeholder 6" descr="hideout_1886317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2400" y="3352800"/>
            <a:ext cx="4724400" cy="303276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76400"/>
            <a:ext cx="4041775" cy="14478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7600" dirty="0" smtClean="0">
                <a:latin typeface="Dauphin" pitchFamily="18" charset="0"/>
              </a:rPr>
              <a:t>As </a:t>
            </a:r>
            <a:r>
              <a:rPr lang="en-US" sz="7600" dirty="0" err="1" smtClean="0">
                <a:latin typeface="Dauphin" pitchFamily="18" charset="0"/>
              </a:rPr>
              <a:t>Eyub</a:t>
            </a:r>
            <a:r>
              <a:rPr lang="en-US" sz="7600" dirty="0" smtClean="0">
                <a:latin typeface="Dauphin" pitchFamily="18" charset="0"/>
              </a:rPr>
              <a:t> Sultan </a:t>
            </a:r>
            <a:r>
              <a:rPr lang="en-US" sz="7600" dirty="0" err="1" smtClean="0">
                <a:latin typeface="Dauphin" pitchFamily="18" charset="0"/>
              </a:rPr>
              <a:t>Cami</a:t>
            </a:r>
            <a:r>
              <a:rPr lang="en-US" sz="7600" dirty="0" smtClean="0">
                <a:latin typeface="Dauphin" pitchFamily="18" charset="0"/>
              </a:rPr>
              <a:t> </a:t>
            </a:r>
          </a:p>
          <a:p>
            <a:pPr algn="ctr"/>
            <a:r>
              <a:rPr lang="en-US" sz="7600" dirty="0" smtClean="0">
                <a:latin typeface="Dauphin" pitchFamily="18" charset="0"/>
              </a:rPr>
              <a:t>Already Is?</a:t>
            </a:r>
          </a:p>
          <a:p>
            <a:pPr algn="ctr"/>
            <a:r>
              <a:rPr lang="en-US" sz="3800" dirty="0" smtClean="0"/>
              <a:t>(Istanbul)</a:t>
            </a:r>
            <a:endParaRPr lang="en-US" sz="3800" dirty="0"/>
          </a:p>
        </p:txBody>
      </p:sp>
      <p:pic>
        <p:nvPicPr>
          <p:cNvPr id="8" name="Content Placeholder 7" descr="Picture 658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953000" y="3352800"/>
            <a:ext cx="4041775" cy="3031331"/>
          </a:xfrm>
        </p:spPr>
      </p:pic>
    </p:spTree>
  </p:cSld>
  <p:clrMapOvr>
    <a:masterClrMapping/>
  </p:clrMapOvr>
  <p:transition spd="slow"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That’s Why UBL’s Burial at Sea?</a:t>
            </a:r>
            <a:endParaRPr lang="en-US" dirty="0"/>
          </a:p>
        </p:txBody>
      </p:sp>
      <p:pic>
        <p:nvPicPr>
          <p:cNvPr id="8" name="Content Placeholder 7" descr="burial-at-sea-rec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" pitchFamily="18" charset="0"/>
              </a:rPr>
              <a:t>Shrines Are Places, Not Just Spaces </a:t>
            </a:r>
            <a:endParaRPr lang="en-US" sz="36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828800"/>
            <a:ext cx="4343400" cy="563562"/>
          </a:xfr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Some Place→ Some Shrine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p944902123-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0" y="2590800"/>
            <a:ext cx="5156200" cy="359156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828800"/>
            <a:ext cx="4041775" cy="533400"/>
          </a:xfr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No Place→ No Shrine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Content Placeholder 7" descr="imagesCAJ5V1CT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826794" y="2590800"/>
            <a:ext cx="4317206" cy="3581400"/>
          </a:xfrm>
        </p:spPr>
      </p:pic>
    </p:spTree>
  </p:cSld>
  <p:clrMapOvr>
    <a:masterClrMapping/>
  </p:clrMapOvr>
  <p:transition spd="slow"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enguiat Bk BT" pitchFamily="18" charset="0"/>
              </a:rPr>
              <a:t>Thus, Places &amp; Shrines Are Bounded:</a:t>
            </a:r>
            <a:br>
              <a:rPr lang="en-US" sz="2800" dirty="0" smtClean="0">
                <a:latin typeface="Benguiat Bk BT" pitchFamily="18" charset="0"/>
              </a:rPr>
            </a:br>
            <a:r>
              <a:rPr lang="en-US" sz="2800" dirty="0" smtClean="0">
                <a:latin typeface="Benguiat Bk BT" pitchFamily="18" charset="0"/>
              </a:rPr>
              <a:t>The Sacred Is about Setting Boundaries</a:t>
            </a:r>
            <a:endParaRPr lang="en-US" sz="2800" dirty="0">
              <a:latin typeface="Benguiat Bk B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Between ‘Us’ &amp; ‘Others’</a:t>
            </a:r>
          </a:p>
          <a:p>
            <a:pPr algn="ctr"/>
            <a:r>
              <a:rPr lang="en-US" dirty="0" smtClean="0"/>
              <a:t>  Between Sacred &amp; Profane</a:t>
            </a:r>
            <a:endParaRPr lang="en-US" dirty="0"/>
          </a:p>
        </p:txBody>
      </p:sp>
      <p:pic>
        <p:nvPicPr>
          <p:cNvPr id="7" name="Content Placeholder 6" descr="Boundar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971800"/>
            <a:ext cx="4040188" cy="314873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1143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Between the Holy of Holies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The (Profane) World</a:t>
            </a:r>
            <a:endParaRPr lang="en-US" dirty="0"/>
          </a:p>
        </p:txBody>
      </p:sp>
      <p:pic>
        <p:nvPicPr>
          <p:cNvPr id="8" name="Content Placeholder 7" descr="model-temple_fjenkins_120609_56sm2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24400" y="3124200"/>
            <a:ext cx="4041775" cy="2743200"/>
          </a:xfrm>
        </p:spPr>
      </p:pic>
    </p:spTree>
  </p:cSld>
  <p:clrMapOvr>
    <a:masterClrMapping/>
  </p:clrMapOvr>
  <p:transition spd="slow"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4400" dirty="0" smtClean="0">
                <a:latin typeface="Cambria" pitchFamily="18" charset="0"/>
                <a:cs typeface="Arial" pitchFamily="34" charset="0"/>
              </a:rPr>
              <a:t>The Sacred Tells Us Who We Are</a:t>
            </a:r>
            <a:endParaRPr lang="en-US" sz="4400" dirty="0">
              <a:latin typeface="Cambria" pitchFamily="18" charset="0"/>
            </a:endParaRPr>
          </a:p>
        </p:txBody>
      </p:sp>
      <p:pic>
        <p:nvPicPr>
          <p:cNvPr id="8" name="Content Placeholder 7" descr="DrinkingPollutedWater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5333" r="5333"/>
          <a:stretch>
            <a:fillRect/>
          </a:stretch>
        </p:blipFill>
        <p:spPr>
          <a:xfrm>
            <a:off x="1447800" y="152400"/>
            <a:ext cx="6381798" cy="4786313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0" y="6053138"/>
            <a:ext cx="9144000" cy="5762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by setting personal boundaries</a:t>
            </a:r>
          </a:p>
          <a:p>
            <a:pPr algn="ctr"/>
            <a:endParaRPr lang="en-US" sz="36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5447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Allegro BT" pitchFamily="82" charset="0"/>
              </a:rPr>
              <a:t>What Is the Sacred or Holy?</a:t>
            </a:r>
            <a:endParaRPr lang="en-US" sz="5400" dirty="0">
              <a:solidFill>
                <a:srgbClr val="7030A0"/>
              </a:solidFill>
              <a:latin typeface="Allegro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 The Sacred Also Tells Us Who We Are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Content Placeholder 3" descr="0mlk-marchers450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2994" b="2994"/>
          <a:stretch>
            <a:fillRect/>
          </a:stretch>
        </p:blipFill>
        <p:spPr>
          <a:xfrm>
            <a:off x="1676400" y="304800"/>
            <a:ext cx="6000750" cy="450060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85800" y="579120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Dauphin" pitchFamily="18" charset="0"/>
              </a:rPr>
              <a:t>By </a:t>
            </a:r>
            <a:r>
              <a:rPr lang="en-US" sz="3200" b="1" i="1" u="sng" dirty="0" smtClean="0">
                <a:solidFill>
                  <a:schemeClr val="bg1"/>
                </a:solidFill>
                <a:latin typeface="Arial Black" pitchFamily="34" charset="0"/>
              </a:rPr>
              <a:t>binding</a:t>
            </a:r>
            <a:r>
              <a:rPr lang="en-US" sz="3200" dirty="0" smtClean="0">
                <a:solidFill>
                  <a:schemeClr val="bg1"/>
                </a:solidFill>
                <a:latin typeface="Dauphin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Dauphin" pitchFamily="18" charset="0"/>
              </a:rPr>
              <a:t>us together in community</a:t>
            </a:r>
            <a:endParaRPr lang="en-US" sz="4000" dirty="0">
              <a:latin typeface="Dauphi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Eliade’s</a:t>
            </a:r>
            <a:r>
              <a:rPr lang="en-US" dirty="0" smtClean="0">
                <a:solidFill>
                  <a:schemeClr val="bg1"/>
                </a:solidFill>
              </a:rPr>
              <a:t> Theory of </a:t>
            </a:r>
            <a:r>
              <a:rPr lang="en-US" dirty="0" smtClean="0">
                <a:solidFill>
                  <a:schemeClr val="bg1"/>
                </a:solidFill>
                <a:latin typeface="Swiss911 XCm BT" pitchFamily="34" charset="0"/>
              </a:rPr>
              <a:t>Sacred Space</a:t>
            </a:r>
            <a:br>
              <a:rPr lang="en-US" dirty="0" smtClean="0">
                <a:solidFill>
                  <a:schemeClr val="bg1"/>
                </a:solidFill>
                <a:latin typeface="Swiss911 XCm B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OzHandicraft BT" pitchFamily="66" charset="0"/>
              </a:rPr>
              <a:t>Reality Arises Out of the “Center”</a:t>
            </a:r>
            <a:endParaRPr lang="en-US" dirty="0">
              <a:solidFill>
                <a:schemeClr val="bg1"/>
              </a:solidFill>
              <a:latin typeface="OzHandicraft BT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OzHandicraft BT" pitchFamily="66" charset="0"/>
              </a:rPr>
              <a:t>“Archaic” Center: “World Tree”</a:t>
            </a:r>
            <a:endParaRPr lang="en-US" sz="3600" dirty="0">
              <a:latin typeface="OzHandicraft BT" pitchFamily="66" charset="0"/>
            </a:endParaRPr>
          </a:p>
        </p:txBody>
      </p:sp>
      <p:pic>
        <p:nvPicPr>
          <p:cNvPr id="8" name="Content Placeholder 7" descr="aerialccrplzz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2367534"/>
            <a:ext cx="4219956" cy="449046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600200"/>
            <a:ext cx="4498975" cy="1260474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16000" dirty="0" smtClean="0">
                <a:latin typeface="OzHandicraft BT" pitchFamily="66" charset="0"/>
              </a:rPr>
              <a:t>The “Great </a:t>
            </a:r>
            <a:r>
              <a:rPr lang="en-US" sz="16000" dirty="0" err="1" smtClean="0">
                <a:latin typeface="OzHandicraft BT" pitchFamily="66" charset="0"/>
              </a:rPr>
              <a:t>Kiva</a:t>
            </a:r>
            <a:r>
              <a:rPr lang="en-US" sz="16000" dirty="0" smtClean="0">
                <a:latin typeface="OzHandicraft BT" pitchFamily="66" charset="0"/>
              </a:rPr>
              <a:t>” </a:t>
            </a:r>
          </a:p>
          <a:p>
            <a:pPr algn="ctr"/>
            <a:r>
              <a:rPr lang="en-US" sz="16000" dirty="0" smtClean="0">
                <a:latin typeface="OzHandicraft BT" pitchFamily="66" charset="0"/>
              </a:rPr>
              <a:t>Navajo “Center”</a:t>
            </a:r>
          </a:p>
        </p:txBody>
      </p:sp>
      <p:pic>
        <p:nvPicPr>
          <p:cNvPr id="7" name="Content Placeholder 6" descr="ChartresNaveLabyrinth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19600" y="2968538"/>
            <a:ext cx="4500563" cy="29973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llegro BT" pitchFamily="82" charset="0"/>
              </a:rPr>
              <a:t>The Center in Islam</a:t>
            </a:r>
            <a:endParaRPr lang="en-US" sz="6600" dirty="0">
              <a:solidFill>
                <a:srgbClr val="FF0000"/>
              </a:solidFill>
              <a:latin typeface="Allegro BT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OzHandicraft BT" pitchFamily="66" charset="0"/>
              </a:rPr>
              <a:t>Mirab</a:t>
            </a:r>
            <a:r>
              <a:rPr lang="en-US" sz="3200" dirty="0" smtClean="0">
                <a:latin typeface="OzHandicraft BT" pitchFamily="66" charset="0"/>
              </a:rPr>
              <a:t>: points the way</a:t>
            </a:r>
            <a:endParaRPr lang="en-US" sz="3200" dirty="0">
              <a:latin typeface="OzHandicraft BT" pitchFamily="66" charset="0"/>
            </a:endParaRPr>
          </a:p>
        </p:txBody>
      </p:sp>
      <p:pic>
        <p:nvPicPr>
          <p:cNvPr id="7" name="Content Placeholder 6" descr="imagesCAYSIGJ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90600" y="2205990"/>
            <a:ext cx="3143250" cy="465201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OzHandicraft BT" pitchFamily="66" charset="0"/>
              </a:rPr>
              <a:t>To the </a:t>
            </a:r>
            <a:r>
              <a:rPr lang="en-US" sz="3200" dirty="0" err="1" smtClean="0">
                <a:latin typeface="OzHandicraft BT" pitchFamily="66" charset="0"/>
              </a:rPr>
              <a:t>Ka’aba</a:t>
            </a:r>
            <a:r>
              <a:rPr lang="en-US" sz="3200" dirty="0" smtClean="0">
                <a:latin typeface="OzHandicraft BT" pitchFamily="66" charset="0"/>
              </a:rPr>
              <a:t> in Mecca</a:t>
            </a:r>
            <a:endParaRPr lang="en-US" sz="3200" dirty="0">
              <a:latin typeface="OzHandicraft BT" pitchFamily="66" charset="0"/>
            </a:endParaRPr>
          </a:p>
        </p:txBody>
      </p:sp>
      <p:pic>
        <p:nvPicPr>
          <p:cNvPr id="8" name="Content Placeholder 7" descr="hell5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267200" y="2667000"/>
            <a:ext cx="4747212" cy="3151341"/>
          </a:xfrm>
        </p:spPr>
      </p:pic>
    </p:spTree>
  </p:cSld>
  <p:clrMapOvr>
    <a:masterClrMapping/>
  </p:clrMapOvr>
  <p:transition spd="slow"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Dauphin" pitchFamily="18" charset="0"/>
              </a:rPr>
              <a:t>In Christianity</a:t>
            </a:r>
            <a:endParaRPr lang="en-US" sz="7200" dirty="0">
              <a:solidFill>
                <a:schemeClr val="bg1"/>
              </a:solidFill>
              <a:latin typeface="Dauphi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267200" cy="10668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Jerusalem = Center of the World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Imitates Archaic Archetype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7" name="Content Placeholder 6" descr="jerusalem_bunting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599" y="2743200"/>
            <a:ext cx="4733925" cy="37871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295400"/>
            <a:ext cx="4041775" cy="1184275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8000" dirty="0" smtClean="0">
                <a:solidFill>
                  <a:srgbClr val="FFC000"/>
                </a:solidFill>
                <a:latin typeface="Arial Narrow" pitchFamily="34" charset="0"/>
              </a:rPr>
              <a:t>Chartres Cathedral = Pilgrim’s  Center</a:t>
            </a:r>
          </a:p>
          <a:p>
            <a:pPr algn="ctr"/>
            <a:r>
              <a:rPr lang="en-US" sz="7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Imitates  Jerusalem Archetype </a:t>
            </a:r>
            <a:endParaRPr lang="en-US" sz="7400" dirty="0">
              <a:solidFill>
                <a:srgbClr val="FFC000"/>
              </a:solidFill>
            </a:endParaRPr>
          </a:p>
        </p:txBody>
      </p:sp>
      <p:pic>
        <p:nvPicPr>
          <p:cNvPr id="8" name="Content Placeholder 7" descr="labychartresfloo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410200" y="2590800"/>
            <a:ext cx="3200400" cy="42849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Theories of </a:t>
            </a:r>
            <a:r>
              <a:rPr lang="en-US" i="1" dirty="0" smtClean="0">
                <a:latin typeface="OzHandicraft BT" pitchFamily="66" charset="0"/>
              </a:rPr>
              <a:t>Sacred </a:t>
            </a:r>
            <a:r>
              <a:rPr lang="en-US" i="1" dirty="0" smtClean="0">
                <a:latin typeface="OzHandicraft BT" pitchFamily="66" charset="0"/>
                <a:cs typeface="Estrangelo Edessa" pitchFamily="66"/>
              </a:rPr>
              <a:t>Time</a:t>
            </a:r>
            <a:endParaRPr lang="en-US" i="1" dirty="0">
              <a:latin typeface="OzHandicraft BT" pitchFamily="66" charset="0"/>
              <a:cs typeface="Estrangelo Edessa" pitchFamily="66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3434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Corbel" pitchFamily="34" charset="0"/>
                <a:cs typeface="Arial" pitchFamily="34" charset="0"/>
              </a:rPr>
              <a:t>Australia’s </a:t>
            </a:r>
          </a:p>
          <a:p>
            <a:pPr algn="ctr"/>
            <a:r>
              <a:rPr lang="en-US" sz="3200" b="0" dirty="0" smtClean="0">
                <a:latin typeface="Swiss911 XCm BT" pitchFamily="34" charset="0"/>
                <a:cs typeface="Arial" pitchFamily="34" charset="0"/>
              </a:rPr>
              <a:t>Recurrent</a:t>
            </a:r>
            <a:r>
              <a:rPr lang="en-US" sz="2800" dirty="0" smtClean="0">
                <a:latin typeface="Corbel" pitchFamily="34" charset="0"/>
                <a:cs typeface="Arial" pitchFamily="34" charset="0"/>
              </a:rPr>
              <a:t> </a:t>
            </a:r>
            <a:r>
              <a:rPr lang="en-US" sz="3200" b="0" dirty="0" smtClean="0">
                <a:latin typeface="Swiss911 XCm BT" pitchFamily="34" charset="0"/>
                <a:cs typeface="Tunga" pitchFamily="2"/>
              </a:rPr>
              <a:t>Rituals of Revival</a:t>
            </a:r>
            <a:endParaRPr lang="en-US" sz="3200" b="0" dirty="0">
              <a:latin typeface="Swiss911 XCm BT" pitchFamily="34" charset="0"/>
              <a:cs typeface="Tunga" pitchFamily="2"/>
            </a:endParaRPr>
          </a:p>
        </p:txBody>
      </p:sp>
      <p:pic>
        <p:nvPicPr>
          <p:cNvPr id="7" name="Content Placeholder 6" descr="60122-004-8D6E0E3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2971800"/>
            <a:ext cx="4192588" cy="358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1020762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err="1" smtClean="0">
                <a:latin typeface="Futura Lt BT" pitchFamily="34" charset="0"/>
              </a:rPr>
              <a:t>Eliade’s</a:t>
            </a:r>
            <a:r>
              <a:rPr lang="en-US" sz="2800" i="1" dirty="0" smtClean="0">
                <a:latin typeface="Futura Lt BT" pitchFamily="34" charset="0"/>
              </a:rPr>
              <a:t>  </a:t>
            </a:r>
          </a:p>
          <a:p>
            <a:pPr algn="ctr"/>
            <a:r>
              <a:rPr lang="en-US" sz="2800" i="1" dirty="0" smtClean="0">
                <a:latin typeface="Futura Lt BT" pitchFamily="34" charset="0"/>
              </a:rPr>
              <a:t>“Timeless Time”</a:t>
            </a:r>
            <a:endParaRPr lang="en-US" sz="2800" i="1" dirty="0">
              <a:latin typeface="Futura Lt BT" pitchFamily="34" charset="0"/>
            </a:endParaRPr>
          </a:p>
        </p:txBody>
      </p:sp>
      <p:pic>
        <p:nvPicPr>
          <p:cNvPr id="8" name="Content Placeholder 7" descr="Nothingnes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971800"/>
            <a:ext cx="4291584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>
                <a:alpha val="48000"/>
              </a:srgb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Benguiat Bk BT" pitchFamily="18" charset="0"/>
              </a:rPr>
              <a:t>Question: </a:t>
            </a:r>
            <a:br>
              <a:rPr lang="en-US" sz="3200" dirty="0" smtClean="0">
                <a:latin typeface="Benguiat Bk BT" pitchFamily="18" charset="0"/>
              </a:rPr>
            </a:br>
            <a:r>
              <a:rPr lang="en-US" sz="3200" dirty="0" smtClean="0">
                <a:latin typeface="Benguiat Bk BT" pitchFamily="18" charset="0"/>
              </a:rPr>
              <a:t>Sacred </a:t>
            </a:r>
            <a:r>
              <a:rPr lang="en-US" sz="3200" dirty="0" err="1" smtClean="0">
                <a:latin typeface="Benguiat Bk BT" pitchFamily="18" charset="0"/>
              </a:rPr>
              <a:t>vs</a:t>
            </a:r>
            <a:r>
              <a:rPr lang="en-US" sz="3200" dirty="0" smtClean="0">
                <a:latin typeface="Benguiat Bk BT" pitchFamily="18" charset="0"/>
              </a:rPr>
              <a:t> Profane</a:t>
            </a:r>
            <a:r>
              <a:rPr lang="en-US" sz="3200" dirty="0" smtClean="0">
                <a:latin typeface="Comic Sans MS" pitchFamily="66" charset="0"/>
              </a:rPr>
              <a:t>,</a:t>
            </a:r>
            <a:r>
              <a:rPr lang="en-US" sz="3200" dirty="0" smtClean="0">
                <a:latin typeface="Cambria" pitchFamily="18" charset="0"/>
              </a:rPr>
              <a:t/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smtClean="0">
                <a:latin typeface="Comic Sans MS" pitchFamily="66" charset="0"/>
              </a:rPr>
              <a:t>Opposed in </a:t>
            </a:r>
            <a:r>
              <a:rPr lang="en-US" sz="3200" b="1" dirty="0" smtClean="0">
                <a:latin typeface="Comic Sans MS" pitchFamily="66" charset="0"/>
              </a:rPr>
              <a:t>Form,    </a:t>
            </a:r>
            <a:r>
              <a:rPr lang="en-US" sz="3200" dirty="0" smtClean="0">
                <a:latin typeface="Comic Sans MS" pitchFamily="66" charset="0"/>
              </a:rPr>
              <a:t>But, in </a:t>
            </a:r>
            <a:r>
              <a:rPr lang="en-US" sz="3200" b="1" dirty="0" smtClean="0">
                <a:latin typeface="Comic Sans MS" pitchFamily="66" charset="0"/>
              </a:rPr>
              <a:t>Content </a:t>
            </a:r>
            <a:r>
              <a:rPr lang="en-US" sz="3200" dirty="0" smtClean="0">
                <a:latin typeface="Comic Sans MS" pitchFamily="66" charset="0"/>
              </a:rPr>
              <a:t>Too?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4294967295"/>
          </p:nvPr>
        </p:nvSpPr>
        <p:spPr>
          <a:xfrm>
            <a:off x="381000" y="1524000"/>
            <a:ext cx="4040188" cy="639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Arial Black" pitchFamily="34" charset="0"/>
              </a:rPr>
              <a:t>Ghee, Profane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5102225" y="1600200"/>
            <a:ext cx="4041775" cy="639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latin typeface="Dauphin" pitchFamily="18" charset="0"/>
              </a:rPr>
              <a:t>Ghee</a:t>
            </a:r>
            <a:r>
              <a:rPr lang="en-US" sz="4000" dirty="0" smtClean="0">
                <a:latin typeface="Dauphin" pitchFamily="18" charset="0"/>
              </a:rPr>
              <a:t>, </a:t>
            </a:r>
            <a:r>
              <a:rPr lang="en-US" sz="4000" b="1" dirty="0" smtClean="0">
                <a:latin typeface="Dauphin" pitchFamily="18" charset="0"/>
              </a:rPr>
              <a:t>Sacred</a:t>
            </a:r>
            <a:r>
              <a:rPr lang="en-US" sz="4000" dirty="0" smtClean="0">
                <a:latin typeface="Dauphin" pitchFamily="18" charset="0"/>
              </a:rPr>
              <a:t>….</a:t>
            </a:r>
            <a:endParaRPr lang="en-US" sz="4000" dirty="0">
              <a:latin typeface="Dauphin" pitchFamily="18" charset="0"/>
            </a:endParaRPr>
          </a:p>
        </p:txBody>
      </p:sp>
      <p:pic>
        <p:nvPicPr>
          <p:cNvPr id="15" name="Content Placeholder 14" descr="brit%20cow%20ghee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52400" y="2286000"/>
            <a:ext cx="4648200" cy="4267200"/>
          </a:xfrm>
        </p:spPr>
      </p:pic>
      <p:pic>
        <p:nvPicPr>
          <p:cNvPr id="16" name="Content Placeholder 15" descr="Durga-Maa-Bhajans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334000" y="2438400"/>
            <a:ext cx="3581400" cy="3810000"/>
          </a:xfrm>
        </p:spPr>
      </p:pic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llegro BT" pitchFamily="82" charset="0"/>
              </a:rPr>
              <a:t>But, </a:t>
            </a:r>
            <a:r>
              <a:rPr lang="en-US" sz="6000" u="sng" dirty="0" smtClean="0">
                <a:latin typeface="Allegro BT" pitchFamily="82" charset="0"/>
              </a:rPr>
              <a:t>What</a:t>
            </a:r>
            <a:r>
              <a:rPr lang="en-US" sz="6000" dirty="0" smtClean="0">
                <a:latin typeface="Allegro BT" pitchFamily="82" charset="0"/>
              </a:rPr>
              <a:t> Content?</a:t>
            </a:r>
            <a:endParaRPr lang="en-US" sz="6000" dirty="0">
              <a:latin typeface="Allegro BT" pitchFamily="82" charset="0"/>
            </a:endParaRPr>
          </a:p>
        </p:txBody>
      </p: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Content: The Holy = The Pure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(But, Is Cleanliness Next to Godliness?)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20100912_how-jesus-makes-unclean-people-clean_poster_im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828800"/>
            <a:ext cx="7717631" cy="47672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The Profane Is the Impure</a:t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(or, Is it?)</a:t>
            </a:r>
            <a:endParaRPr lang="en-US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Content Placeholder 3" descr="cigarette-bu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7981950" cy="493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i="1" dirty="0" err="1" smtClean="0">
                <a:solidFill>
                  <a:schemeClr val="bg1"/>
                </a:solidFill>
              </a:rPr>
              <a:t>Mais</a:t>
            </a:r>
            <a:r>
              <a:rPr lang="en-US" i="1" dirty="0" smtClean="0">
                <a:solidFill>
                  <a:schemeClr val="bg1"/>
                </a:solidFill>
              </a:rPr>
              <a:t> Non</a:t>
            </a:r>
            <a:r>
              <a:rPr lang="en-US" dirty="0" smtClean="0">
                <a:solidFill>
                  <a:schemeClr val="bg1"/>
                </a:solidFill>
              </a:rPr>
              <a:t>!” Say These 2 Frenchmen: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Sacred as Transgression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Georges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Bataille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(1897-1956)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Content Placeholder 12" descr="4262461284_6eb3c9e2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66800" y="2286000"/>
            <a:ext cx="3118104" cy="4572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Roger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Caillois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(1913-78)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Content Placeholder 11" descr="41785_44327013404_244537_n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514600"/>
            <a:ext cx="3733800" cy="3867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vantGarde Bk BT" pitchFamily="34" charset="0"/>
              </a:rPr>
              <a:t>People Have Proposed Many Definitions</a:t>
            </a:r>
            <a:endParaRPr lang="en-US" sz="4800" dirty="0">
              <a:solidFill>
                <a:srgbClr val="FFFF00"/>
              </a:solidFill>
              <a:latin typeface="AvantGarde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Maybe the Sacred Can Also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llegro BT" pitchFamily="82" charset="0"/>
              </a:rPr>
              <a:t>Impure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Krishna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Utah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SaradaDevisKali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04800" y="2590800"/>
            <a:ext cx="4191000" cy="306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86836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Magdalene Compromise?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driving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24400" y="2743200"/>
            <a:ext cx="4229100" cy="2812352"/>
          </a:xfrm>
        </p:spPr>
      </p:pic>
    </p:spTree>
  </p:cSld>
  <p:clrMapOvr>
    <a:masterClrMapping/>
  </p:clrMapOvr>
  <p:transition spd="slow"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vantGarde Bk BT" pitchFamily="34" charset="0"/>
              </a:rPr>
              <a:t>Violation of the Sacred as Sacred</a:t>
            </a:r>
            <a:endParaRPr lang="en-US" dirty="0">
              <a:latin typeface="AvantGarde Bk B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7244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To Destroy Conventional </a:t>
            </a:r>
            <a:r>
              <a:rPr lang="en-US" dirty="0" err="1" smtClean="0">
                <a:solidFill>
                  <a:srgbClr val="FFC000"/>
                </a:solidFill>
              </a:rPr>
              <a:t>Sacreds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7" name="Content Placeholder 6" descr="ecstas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09600" y="2514600"/>
            <a:ext cx="3600450" cy="372903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Or, to Create New </a:t>
            </a:r>
            <a:r>
              <a:rPr lang="en-US" dirty="0" err="1" smtClean="0">
                <a:solidFill>
                  <a:srgbClr val="FFC000"/>
                </a:solidFill>
              </a:rPr>
              <a:t>Sacreds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" name="Content Placeholder 9" descr="32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57800" y="2202887"/>
            <a:ext cx="2974467" cy="4372466"/>
          </a:xfrm>
        </p:spPr>
      </p:pic>
    </p:spTree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Thus, the Sacred Can Be </a:t>
            </a:r>
            <a:r>
              <a:rPr lang="en-US" b="1" i="1" dirty="0" smtClean="0">
                <a:solidFill>
                  <a:srgbClr val="FFFF00"/>
                </a:solidFill>
              </a:rPr>
              <a:t>Both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“Right-Handed”, and…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7" name="Content Placeholder 6" descr="baby krishnan images (15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90600" y="2209800"/>
            <a:ext cx="2962656" cy="435254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“Left-Handed”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344_JPG_scaled100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2987040" cy="4622800"/>
          </a:xfrm>
        </p:spPr>
      </p:pic>
    </p:spTree>
  </p:cSld>
  <p:clrMapOvr>
    <a:masterClrMapping/>
  </p:clrMapOvr>
  <p:transition spd="med"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But, How Far Left Can It Go?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Content Placeholder 7" descr="questionmar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2133600"/>
            <a:ext cx="6057900" cy="4286250"/>
          </a:xfrm>
        </p:spPr>
      </p:pic>
    </p:spTree>
  </p:cSld>
  <p:clrMapOvr>
    <a:masterClrMapping/>
  </p:clrMapOvr>
  <p:transition spd="slow"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llegro BT" pitchFamily="82" charset="0"/>
              </a:rPr>
              <a:t>Try This…</a:t>
            </a:r>
            <a:br>
              <a:rPr lang="en-US" sz="6000" dirty="0" smtClean="0">
                <a:latin typeface="Allegro BT" pitchFamily="82" charset="0"/>
              </a:rPr>
            </a:br>
            <a:r>
              <a:rPr lang="en-US" sz="6000" dirty="0" smtClean="0">
                <a:latin typeface="Allegro BT" pitchFamily="82" charset="0"/>
              </a:rPr>
              <a:t>Easier To Take</a:t>
            </a:r>
            <a:endParaRPr lang="en-US" sz="6000" dirty="0">
              <a:latin typeface="Allegro BT" pitchFamily="82" charset="0"/>
            </a:endParaRPr>
          </a:p>
        </p:txBody>
      </p:sp>
    </p:spTree>
  </p:cSld>
  <p:clrMapOvr>
    <a:masterClrMapping/>
  </p:clrMapOvr>
  <p:transition spd="med"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Sacred = the </a:t>
            </a:r>
            <a:r>
              <a:rPr lang="en-US" dirty="0" smtClean="0">
                <a:latin typeface="Dauphin" pitchFamily="18" charset="0"/>
              </a:rPr>
              <a:t>Non-Utilitarian?</a:t>
            </a:r>
            <a:endParaRPr lang="en-US" dirty="0">
              <a:latin typeface="Dauphi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199"/>
            <a:ext cx="4495800" cy="5746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Contrast Utility or Labor to 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4 W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066800" y="2362200"/>
            <a:ext cx="2930777" cy="42293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Dauphin" pitchFamily="18" charset="0"/>
              </a:rPr>
              <a:t>Altruism or Pleasure</a:t>
            </a:r>
            <a:endParaRPr lang="en-US" sz="3600" dirty="0">
              <a:latin typeface="Dauphin" pitchFamily="18" charset="0"/>
            </a:endParaRPr>
          </a:p>
        </p:txBody>
      </p:sp>
      <p:pic>
        <p:nvPicPr>
          <p:cNvPr id="8" name="Content Placeholder 7" descr="5 WA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334000" y="2362200"/>
            <a:ext cx="2930777" cy="4229391"/>
          </a:xfrm>
        </p:spPr>
      </p:pic>
    </p:spTree>
  </p:cSld>
  <p:clrMapOvr>
    <a:masterClrMapping/>
  </p:clrMapOvr>
  <p:transition spd="med"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No! to Max Weber and Capitalism</a:t>
            </a:r>
            <a:endParaRPr lang="en-US" dirty="0"/>
          </a:p>
        </p:txBody>
      </p:sp>
      <p:pic>
        <p:nvPicPr>
          <p:cNvPr id="9" name="Content Placeholder 8" descr="3 web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158240"/>
            <a:ext cx="5181600" cy="5699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Profane: Use </a:t>
            </a:r>
            <a:r>
              <a:rPr lang="en-US" dirty="0" smtClean="0"/>
              <a:t>:: </a:t>
            </a:r>
            <a:r>
              <a:rPr lang="en-US" dirty="0" smtClean="0">
                <a:latin typeface="Dauphin" pitchFamily="18" charset="0"/>
              </a:rPr>
              <a:t>Sacred: Altruism</a:t>
            </a:r>
            <a:endParaRPr lang="en-US" dirty="0">
              <a:latin typeface="Dauphi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Utility, for a Purpose</a:t>
            </a:r>
          </a:p>
          <a:p>
            <a:pPr algn="ctr"/>
            <a:r>
              <a:rPr lang="en-US" dirty="0" smtClean="0"/>
              <a:t>(e.g. trade &amp; commerce</a:t>
            </a:r>
            <a:endParaRPr lang="en-US" dirty="0"/>
          </a:p>
        </p:txBody>
      </p:sp>
      <p:pic>
        <p:nvPicPr>
          <p:cNvPr id="7" name="Content Placeholder 6" descr="28%20Leeks%20compresse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133600"/>
            <a:ext cx="4191000" cy="457657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Dauphin" pitchFamily="18" charset="0"/>
              </a:rPr>
              <a:t>Done In &amp; For Itself</a:t>
            </a:r>
          </a:p>
          <a:p>
            <a:pPr algn="ctr"/>
            <a:r>
              <a:rPr lang="en-US" dirty="0" smtClean="0">
                <a:latin typeface="Dauphin" pitchFamily="18" charset="0"/>
              </a:rPr>
              <a:t>(e.g. art, Shiva’s Cosmic Dance)</a:t>
            </a:r>
            <a:endParaRPr lang="en-US" dirty="0">
              <a:latin typeface="Dauphin" pitchFamily="18" charset="0"/>
            </a:endParaRPr>
          </a:p>
        </p:txBody>
      </p:sp>
      <p:pic>
        <p:nvPicPr>
          <p:cNvPr id="8" name="Content Placeholder 7" descr="Shiva Nataraja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24400" y="2286000"/>
            <a:ext cx="4267200" cy="4267200"/>
          </a:xfrm>
        </p:spPr>
      </p:pic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Arial Black" pitchFamily="34" charset="0"/>
              </a:rPr>
              <a:t>One More</a:t>
            </a:r>
            <a:endParaRPr lang="en-US" sz="96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drumroll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The Sacred as a Revivifying Force</a:t>
            </a:r>
            <a:b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Created by Ritual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Content Placeholder 4" descr="4.3 revival early A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474032"/>
            <a:ext cx="7495083" cy="5383968"/>
          </a:xfrm>
        </p:spPr>
      </p:pic>
    </p:spTree>
  </p:cSld>
  <p:clrMapOvr>
    <a:masterClrMapping/>
  </p:clrMapOvr>
  <p:transition spd="med">
    <p:sndAc>
      <p:stSnd>
        <p:snd r:embed="rId3" name="explod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722438"/>
          </a:xfrm>
          <a:gradFill flip="none" rotWithShape="1">
            <a:gsLst>
              <a:gs pos="0">
                <a:srgbClr val="8488C4"/>
              </a:gs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utura Md BT" pitchFamily="34" charset="0"/>
              </a:rPr>
              <a:t>Holy = What Belongs to God</a:t>
            </a:r>
            <a:br>
              <a:rPr lang="en-US" dirty="0" smtClean="0">
                <a:latin typeface="Futura Md BT" pitchFamily="34" charset="0"/>
              </a:rPr>
            </a:b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3100" dirty="0" smtClean="0">
                <a:latin typeface="Microsoft Sans Serif" pitchFamily="34" charset="0"/>
                <a:cs typeface="Microsoft Sans Serif" pitchFamily="34" charset="0"/>
              </a:rPr>
              <a:t>(But, how can we tell what </a:t>
            </a:r>
            <a:r>
              <a:rPr lang="en-US" sz="3100" u="sng" dirty="0" smtClean="0">
                <a:latin typeface="Microsoft Sans Serif" pitchFamily="34" charset="0"/>
                <a:cs typeface="Microsoft Sans Serif" pitchFamily="34" charset="0"/>
              </a:rPr>
              <a:t>that</a:t>
            </a:r>
            <a:r>
              <a:rPr lang="en-US" sz="3100" dirty="0" smtClean="0">
                <a:latin typeface="Microsoft Sans Serif" pitchFamily="34" charset="0"/>
                <a:cs typeface="Microsoft Sans Serif" pitchFamily="34" charset="0"/>
              </a:rPr>
              <a:t> is?) </a:t>
            </a:r>
            <a:endParaRPr lang="en-US" sz="31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9" name="Content Placeholder 8" descr="baby krishnan images (15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905000"/>
            <a:ext cx="8218170" cy="4400550"/>
          </a:xfrm>
        </p:spPr>
      </p:pic>
    </p:spTree>
  </p:cSld>
  <p:clrMapOvr>
    <a:masterClrMapping/>
  </p:clrMapOvr>
  <p:transition spd="slow"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Franklin Gothic Medium" pitchFamily="34" charset="0"/>
              </a:rPr>
              <a:t>The Sacred as Energy </a:t>
            </a:r>
            <a:br>
              <a:rPr lang="en-US" sz="2800" b="1" i="1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Franklin Gothic Medium" pitchFamily="34" charset="0"/>
              </a:rPr>
              <a:t>Unleashed by Collective Ritual Action </a:t>
            </a:r>
            <a:endParaRPr lang="en-US" sz="2800" b="1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4" name="Content Placeholder 3" descr="4 scan001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524000"/>
            <a:ext cx="7900416" cy="5047488"/>
          </a:xfrm>
        </p:spPr>
      </p:pic>
    </p:spTree>
  </p:cSld>
  <p:clrMapOvr>
    <a:masterClrMapping/>
  </p:clrMapOvr>
  <p:transition spd="slow">
    <p:sndAc>
      <p:stSnd>
        <p:snd r:embed="rId3" name="explode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vantGarde Bk BT" pitchFamily="34" charset="0"/>
              </a:rPr>
              <a:t>That’s All, Folks!</a:t>
            </a:r>
            <a:endParaRPr lang="en-US" dirty="0">
              <a:solidFill>
                <a:schemeClr val="bg1"/>
              </a:solidFill>
              <a:latin typeface="AvantGarde Bk BT" pitchFamily="34" charset="0"/>
            </a:endParaRPr>
          </a:p>
        </p:txBody>
      </p:sp>
      <p:pic>
        <p:nvPicPr>
          <p:cNvPr id="9" name="Content Placeholder 8" descr="author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219200"/>
            <a:ext cx="6827520" cy="5462016"/>
          </a:xfrm>
        </p:spPr>
      </p:pic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BernhardMod BT" pitchFamily="18" charset="0"/>
              </a:rPr>
              <a:t>Holy</a:t>
            </a:r>
            <a:r>
              <a:rPr lang="en-US" dirty="0" smtClean="0"/>
              <a:t> = Also What Suggests </a:t>
            </a:r>
            <a:r>
              <a:rPr lang="en-US" b="1" dirty="0" err="1" smtClean="0">
                <a:latin typeface="Dauphin" pitchFamily="18" charset="0"/>
              </a:rPr>
              <a:t>Mokşa</a:t>
            </a:r>
            <a:r>
              <a:rPr lang="en-US" b="1" dirty="0" smtClean="0">
                <a:latin typeface="Dauphin" pitchFamily="18" charset="0"/>
              </a:rPr>
              <a:t/>
            </a:r>
            <a:br>
              <a:rPr lang="en-US" b="1" dirty="0" smtClean="0">
                <a:latin typeface="Dauphin" pitchFamily="18" charset="0"/>
              </a:rPr>
            </a:br>
            <a:r>
              <a:rPr lang="en-US" sz="3200" b="1" dirty="0" smtClean="0">
                <a:latin typeface="Dauphin" pitchFamily="18" charset="0"/>
              </a:rPr>
              <a:t>(</a:t>
            </a:r>
            <a:r>
              <a:rPr lang="en-US" sz="4000" b="1" dirty="0" err="1" smtClean="0">
                <a:solidFill>
                  <a:srgbClr val="FFFF00"/>
                </a:solidFill>
                <a:latin typeface="Dauphin" pitchFamily="18" charset="0"/>
              </a:rPr>
              <a:t>everthing</a:t>
            </a:r>
            <a:r>
              <a:rPr lang="en-US" sz="4000" b="1" dirty="0" smtClean="0">
                <a:solidFill>
                  <a:srgbClr val="FFFF00"/>
                </a:solidFill>
                <a:latin typeface="Dauphin" pitchFamily="18" charset="0"/>
              </a:rPr>
              <a:t>?)</a:t>
            </a:r>
            <a:endParaRPr lang="en-US" sz="4000" b="1" dirty="0">
              <a:solidFill>
                <a:srgbClr val="FFFF00"/>
              </a:solidFill>
              <a:latin typeface="Dauphi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794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Not Just 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Excellence of Mind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4041775" cy="1066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But, Our Everyday 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Focused Mental States, too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1" name="Content Placeholder 10" descr="interfere-with-concentration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895600"/>
            <a:ext cx="4572000" cy="3046095"/>
          </a:xfrm>
        </p:spPr>
      </p:pic>
      <p:pic>
        <p:nvPicPr>
          <p:cNvPr id="10" name="Content Placeholder 3" descr="4buddha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52400" y="2286000"/>
            <a:ext cx="4267200" cy="4267200"/>
          </a:xfr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0000"/>
                </a:solidFill>
              </a:rPr>
              <a:t>Holiness = “Completely Good”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(But, is religion </a:t>
            </a:r>
            <a:r>
              <a:rPr lang="en-US" sz="3600" i="1" dirty="0" smtClean="0">
                <a:solidFill>
                  <a:srgbClr val="FF0000"/>
                </a:solidFill>
              </a:rPr>
              <a:t>just</a:t>
            </a:r>
            <a:r>
              <a:rPr lang="en-US" sz="3600" dirty="0" smtClean="0">
                <a:solidFill>
                  <a:srgbClr val="FF0000"/>
                </a:solidFill>
              </a:rPr>
              <a:t> morality?)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Content Placeholder 15" descr="google_morali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8029956" cy="4978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Holy = the “Numinous” </a:t>
            </a:r>
            <a:r>
              <a:rPr lang="en-US" sz="2200" dirty="0" smtClean="0"/>
              <a:t>(Otto)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 ≠ </a:t>
            </a:r>
            <a:r>
              <a:rPr lang="en-US" sz="3600" dirty="0" smtClean="0">
                <a:latin typeface="CopprplGoth Bd BT" pitchFamily="34" charset="0"/>
              </a:rPr>
              <a:t>the “completely good”)</a:t>
            </a:r>
            <a:endParaRPr lang="en-US" sz="3600" dirty="0">
              <a:latin typeface="CopprplGoth Bd BT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990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Church Lady:</a:t>
            </a:r>
          </a:p>
          <a:p>
            <a:pPr algn="ctr"/>
            <a:r>
              <a:rPr lang="en-US" dirty="0" smtClean="0"/>
              <a:t>“Completely Good”</a:t>
            </a:r>
            <a:endParaRPr lang="en-US" dirty="0"/>
          </a:p>
        </p:txBody>
      </p:sp>
      <p:pic>
        <p:nvPicPr>
          <p:cNvPr id="7" name="Content Placeholder 6" descr="The Church Lad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66800" y="2971800"/>
            <a:ext cx="2971800" cy="3733800"/>
          </a:xfrm>
        </p:spPr>
      </p:pic>
      <p:pic>
        <p:nvPicPr>
          <p:cNvPr id="6" name="Content Placeholder 5" descr="Hindu-kali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53000" y="2819400"/>
            <a:ext cx="3657600" cy="40386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00600" y="1828800"/>
            <a:ext cx="4041775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Our Lady of </a:t>
            </a:r>
            <a:r>
              <a:rPr lang="en-US" dirty="0" err="1" smtClean="0"/>
              <a:t>Częstahowa</a:t>
            </a:r>
            <a:r>
              <a:rPr lang="en-US" dirty="0" smtClean="0"/>
              <a:t>: Numinous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nstantia" pitchFamily="18" charset="0"/>
              </a:rPr>
              <a:t>At Least, </a:t>
            </a:r>
            <a:r>
              <a:rPr lang="en-US" b="1" dirty="0" smtClean="0">
                <a:latin typeface="Dauphin" pitchFamily="18" charset="0"/>
              </a:rPr>
              <a:t>Holy</a:t>
            </a:r>
            <a:r>
              <a:rPr lang="en-US" b="1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>
                <a:latin typeface="Bremen Bd BT" pitchFamily="82" charset="0"/>
              </a:rPr>
              <a:t>Tabu</a:t>
            </a:r>
            <a:r>
              <a:rPr lang="en-US" dirty="0" smtClean="0">
                <a:latin typeface="Bremen Bd BT" pitchFamily="82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Are Separate</a:t>
            </a:r>
            <a:r>
              <a:rPr lang="en-US" dirty="0" smtClean="0">
                <a:latin typeface="Bremen Bd BT" pitchFamily="82" charset="0"/>
              </a:rPr>
              <a:t/>
            </a:r>
            <a:br>
              <a:rPr lang="en-US" dirty="0" smtClean="0">
                <a:latin typeface="Bremen Bd BT" pitchFamily="82" charset="0"/>
              </a:rPr>
            </a:br>
            <a:r>
              <a:rPr lang="en-US" sz="4000" dirty="0" smtClean="0"/>
              <a:t> </a:t>
            </a:r>
            <a:r>
              <a:rPr lang="en-US" sz="4000" dirty="0" smtClean="0">
                <a:latin typeface="Futura Md BT" pitchFamily="34" charset="0"/>
              </a:rPr>
              <a:t>(says who?)</a:t>
            </a:r>
            <a:endParaRPr lang="en-US" sz="4000" dirty="0">
              <a:latin typeface="Futura Md BT" pitchFamily="34" charset="0"/>
            </a:endParaRPr>
          </a:p>
        </p:txBody>
      </p:sp>
      <p:pic>
        <p:nvPicPr>
          <p:cNvPr id="4" name="Content Placeholder 3" descr="Tabu-Murna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766560" cy="4715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BernhardMod BT" pitchFamily="18" charset="0"/>
              </a:rPr>
              <a:t>So Robertson Smith Thinks….</a:t>
            </a:r>
            <a:endParaRPr lang="en-US" dirty="0">
              <a:latin typeface="BernhardMod B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Taboo = Material, Fixed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(“Primitive”)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Tabu-Murna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590800"/>
            <a:ext cx="4038600" cy="33528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Dauphin" pitchFamily="18" charset="0"/>
              </a:rPr>
              <a:t>Holy = Spiritual, Free</a:t>
            </a:r>
          </a:p>
          <a:p>
            <a:pPr algn="ctr"/>
            <a:r>
              <a:rPr lang="en-US" sz="3200" dirty="0" smtClean="0">
                <a:latin typeface="Dauphin" pitchFamily="18" charset="0"/>
              </a:rPr>
              <a:t>(“Modern”)</a:t>
            </a:r>
            <a:endParaRPr lang="en-US" sz="3200" dirty="0">
              <a:latin typeface="Dauphin" pitchFamily="18" charset="0"/>
            </a:endParaRPr>
          </a:p>
        </p:txBody>
      </p:sp>
      <p:pic>
        <p:nvPicPr>
          <p:cNvPr id="9" name="Content Placeholder 8" descr="The Spiritual Path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42132"/>
            <a:ext cx="4041775" cy="3225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538</Words>
  <Application>Microsoft Office PowerPoint</Application>
  <PresentationFormat>On-screen Show (4:3)</PresentationFormat>
  <Paragraphs>146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Thinking about Tabu &amp;Sacred</vt:lpstr>
      <vt:lpstr>What Is the Sacred or Holy?</vt:lpstr>
      <vt:lpstr>People Have Proposed Many Definitions</vt:lpstr>
      <vt:lpstr>Holy = What Belongs to God  (But, how can we tell what that is?) </vt:lpstr>
      <vt:lpstr>Holy = Also What Suggests Mokşa (everthing?)</vt:lpstr>
      <vt:lpstr>Holiness = “Completely Good”  (But, is religion just morality?) </vt:lpstr>
      <vt:lpstr>The Holy = the “Numinous” (Otto)  ( ≠ the “completely good”)</vt:lpstr>
      <vt:lpstr>At Least, Holy &amp; Tabu Are Separate  (says who?)</vt:lpstr>
      <vt:lpstr>So Robertson Smith Thinks….</vt:lpstr>
      <vt:lpstr>But, Are Tabu &amp; Sacred Separate?</vt:lpstr>
      <vt:lpstr>Whatever Else May Be True, The Sacred → Obligation   (Kind of Negative, eh?)</vt:lpstr>
      <vt:lpstr>But, Durkheim First Thought The Sacred Was Mostly @ Obligation</vt:lpstr>
      <vt:lpstr>Durkheim (&amp; Eliade’s)  Minimal (and “Formal”) Definition: Sacred = Whatever Is Not Profane</vt:lpstr>
      <vt:lpstr>Durkheim’s Theory of Sacred Space</vt:lpstr>
      <vt:lpstr>Durkheim: Matter Matters </vt:lpstr>
      <vt:lpstr>That’s Why UBL’s Burial at Sea?</vt:lpstr>
      <vt:lpstr>Shrines Are Places, Not Just Spaces </vt:lpstr>
      <vt:lpstr>Thus, Places &amp; Shrines Are Bounded: The Sacred Is about Setting Boundaries</vt:lpstr>
      <vt:lpstr>  The Sacred Tells Us Who We Are</vt:lpstr>
      <vt:lpstr>     The Sacred Also Tells Us Who We Are</vt:lpstr>
      <vt:lpstr>Eliade’s Theory of Sacred Space Reality Arises Out of the “Center”</vt:lpstr>
      <vt:lpstr>The Center in Islam</vt:lpstr>
      <vt:lpstr>In Christianity</vt:lpstr>
      <vt:lpstr>And, Theories of Sacred Time</vt:lpstr>
      <vt:lpstr>Question:  Sacred vs Profane, Opposed in Form,    But, in Content Too?</vt:lpstr>
      <vt:lpstr>But, What Content?</vt:lpstr>
      <vt:lpstr>Content: The Holy = The Pure (But, Is Cleanliness Next to Godliness?)</vt:lpstr>
      <vt:lpstr>The Profane Is the Impure (or, Is it?)</vt:lpstr>
      <vt:lpstr>“Mais Non!” Say These 2 Frenchmen: Sacred as Transgression</vt:lpstr>
      <vt:lpstr>Maybe the Sacred Can Also Be Impure?</vt:lpstr>
      <vt:lpstr>Violation of the Sacred as Sacred</vt:lpstr>
      <vt:lpstr>Thus, the Sacred Can Be Both</vt:lpstr>
      <vt:lpstr>But, How Far Left Can It Go?</vt:lpstr>
      <vt:lpstr>Try This… Easier To Take</vt:lpstr>
      <vt:lpstr>New Sacred = the Non-Utilitarian?</vt:lpstr>
      <vt:lpstr>No! to Max Weber and Capitalism</vt:lpstr>
      <vt:lpstr>Profane: Use :: Sacred: Altruism</vt:lpstr>
      <vt:lpstr>One More</vt:lpstr>
      <vt:lpstr>The Sacred as a Revivifying Force Created by Ritual</vt:lpstr>
      <vt:lpstr>The Sacred as Energy  Unleashed by Collective Ritual Action </vt:lpstr>
      <vt:lpstr>That’s All, Folks!</vt:lpstr>
    </vt:vector>
  </TitlesOfParts>
  <Company>UC 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Sacred</dc:title>
  <dc:creator>Ivan Strenski</dc:creator>
  <cp:lastModifiedBy>Ivan Strenski</cp:lastModifiedBy>
  <cp:revision>137</cp:revision>
  <dcterms:created xsi:type="dcterms:W3CDTF">2011-05-05T23:34:29Z</dcterms:created>
  <dcterms:modified xsi:type="dcterms:W3CDTF">2011-05-15T20:59:58Z</dcterms:modified>
</cp:coreProperties>
</file>