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media/image21.jpg" ContentType="image/png"/>
  <Override PartName="/ppt/notesSlides/notesSlide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9"/>
  </p:notesMasterIdLst>
  <p:sldIdLst>
    <p:sldId id="256" r:id="rId2"/>
    <p:sldId id="257" r:id="rId3"/>
    <p:sldId id="351" r:id="rId4"/>
    <p:sldId id="350" r:id="rId5"/>
    <p:sldId id="277" r:id="rId6"/>
    <p:sldId id="344" r:id="rId7"/>
    <p:sldId id="278" r:id="rId8"/>
    <p:sldId id="258" r:id="rId9"/>
    <p:sldId id="333" r:id="rId10"/>
    <p:sldId id="329" r:id="rId11"/>
    <p:sldId id="330" r:id="rId12"/>
    <p:sldId id="331" r:id="rId13"/>
    <p:sldId id="332" r:id="rId14"/>
    <p:sldId id="269" r:id="rId15"/>
    <p:sldId id="306" r:id="rId16"/>
    <p:sldId id="279" r:id="rId17"/>
    <p:sldId id="270" r:id="rId18"/>
    <p:sldId id="260" r:id="rId19"/>
    <p:sldId id="290" r:id="rId20"/>
    <p:sldId id="289" r:id="rId21"/>
    <p:sldId id="271" r:id="rId22"/>
    <p:sldId id="284" r:id="rId23"/>
    <p:sldId id="307" r:id="rId24"/>
    <p:sldId id="309" r:id="rId25"/>
    <p:sldId id="334" r:id="rId26"/>
    <p:sldId id="294" r:id="rId27"/>
    <p:sldId id="335" r:id="rId28"/>
    <p:sldId id="292" r:id="rId29"/>
    <p:sldId id="295" r:id="rId30"/>
    <p:sldId id="285" r:id="rId31"/>
    <p:sldId id="296" r:id="rId32"/>
    <p:sldId id="286" r:id="rId33"/>
    <p:sldId id="287" r:id="rId34"/>
    <p:sldId id="337" r:id="rId35"/>
    <p:sldId id="336" r:id="rId36"/>
    <p:sldId id="338" r:id="rId37"/>
    <p:sldId id="264" r:id="rId38"/>
    <p:sldId id="272" r:id="rId39"/>
    <p:sldId id="281" r:id="rId40"/>
    <p:sldId id="261" r:id="rId41"/>
    <p:sldId id="280" r:id="rId42"/>
    <p:sldId id="283" r:id="rId43"/>
    <p:sldId id="265" r:id="rId44"/>
    <p:sldId id="274" r:id="rId45"/>
    <p:sldId id="268" r:id="rId46"/>
    <p:sldId id="266" r:id="rId47"/>
    <p:sldId id="267" r:id="rId48"/>
    <p:sldId id="339" r:id="rId49"/>
    <p:sldId id="262" r:id="rId50"/>
    <p:sldId id="297" r:id="rId51"/>
    <p:sldId id="303" r:id="rId52"/>
    <p:sldId id="276" r:id="rId53"/>
    <p:sldId id="298" r:id="rId54"/>
    <p:sldId id="302" r:id="rId55"/>
    <p:sldId id="299" r:id="rId56"/>
    <p:sldId id="310" r:id="rId57"/>
    <p:sldId id="311" r:id="rId58"/>
    <p:sldId id="312" r:id="rId59"/>
    <p:sldId id="314" r:id="rId60"/>
    <p:sldId id="315" r:id="rId61"/>
    <p:sldId id="304" r:id="rId62"/>
    <p:sldId id="322" r:id="rId63"/>
    <p:sldId id="319" r:id="rId64"/>
    <p:sldId id="352" r:id="rId65"/>
    <p:sldId id="340" r:id="rId66"/>
    <p:sldId id="305" r:id="rId67"/>
    <p:sldId id="341" r:id="rId68"/>
    <p:sldId id="320" r:id="rId69"/>
    <p:sldId id="342" r:id="rId70"/>
    <p:sldId id="321" r:id="rId71"/>
    <p:sldId id="323" r:id="rId72"/>
    <p:sldId id="324" r:id="rId73"/>
    <p:sldId id="325" r:id="rId74"/>
    <p:sldId id="326" r:id="rId75"/>
    <p:sldId id="345" r:id="rId76"/>
    <p:sldId id="328" r:id="rId77"/>
    <p:sldId id="353" r:id="rId78"/>
    <p:sldId id="354" r:id="rId79"/>
    <p:sldId id="358" r:id="rId80"/>
    <p:sldId id="357" r:id="rId81"/>
    <p:sldId id="355" r:id="rId82"/>
    <p:sldId id="356" r:id="rId83"/>
    <p:sldId id="359" r:id="rId84"/>
    <p:sldId id="327" r:id="rId85"/>
    <p:sldId id="346" r:id="rId86"/>
    <p:sldId id="347" r:id="rId87"/>
    <p:sldId id="349" r:id="rId88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66"/>
    <a:srgbClr val="FFFF99"/>
    <a:srgbClr val="FFFFFF"/>
    <a:srgbClr val="FFFF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19" autoAdjust="0"/>
    <p:restoredTop sz="94684" autoAdjust="0"/>
  </p:normalViewPr>
  <p:slideViewPr>
    <p:cSldViewPr>
      <p:cViewPr varScale="1">
        <p:scale>
          <a:sx n="48" d="100"/>
          <a:sy n="48" d="100"/>
        </p:scale>
        <p:origin x="-1146" y="-90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slide" Target="slides/slide83.xml"/><Relationship Id="rId89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presProps" Target="presProps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tableStyles" Target="tableStyle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4" Type="http://schemas.openxmlformats.org/officeDocument/2006/relationships/slide" Target="slides/slide3.xml"/><Relationship Id="rId9" Type="http://schemas.openxmlformats.org/officeDocument/2006/relationships/slide" Target="slides/slide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C97891CC-7822-4AAE-9981-36516F89C4B3}" type="datetimeFigureOut">
              <a:rPr lang="en-US" smtClean="0"/>
              <a:t>8/3/2011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1FA53A-D286-4871-8D07-2D321A995693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193000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FA53A-D286-4871-8D07-2D321A995693}" type="slidenum">
              <a:rPr lang="en-US" smtClean="0"/>
              <a:t>7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4317826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FA53A-D286-4871-8D07-2D321A995693}" type="slidenum">
              <a:rPr lang="en-US" smtClean="0"/>
              <a:t>12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8911623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1FA53A-D286-4871-8D07-2D321A995693}" type="slidenum">
              <a:rPr lang="en-US" smtClean="0"/>
              <a:t>61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77148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0BE0-E8C2-4BAC-B189-8AB21568EA1E}" type="datetimeFigureOut">
              <a:rPr lang="en-US" smtClean="0"/>
              <a:t>8/3/2011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5255-2027-4304-8B01-1CE9545C3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943876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0BE0-E8C2-4BAC-B189-8AB21568EA1E}" type="datetimeFigureOut">
              <a:rPr lang="en-US" smtClean="0"/>
              <a:t>8/3/2011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5255-2027-4304-8B01-1CE9545C3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115646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0BE0-E8C2-4BAC-B189-8AB21568EA1E}" type="datetimeFigureOut">
              <a:rPr lang="en-US" smtClean="0"/>
              <a:t>8/3/2011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5255-2027-4304-8B01-1CE9545C3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363951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0BE0-E8C2-4BAC-B189-8AB21568EA1E}" type="datetimeFigureOut">
              <a:rPr lang="en-US" smtClean="0"/>
              <a:t>8/3/2011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5255-2027-4304-8B01-1CE9545C3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934333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0BE0-E8C2-4BAC-B189-8AB21568EA1E}" type="datetimeFigureOut">
              <a:rPr lang="en-US" smtClean="0"/>
              <a:t>8/3/2011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5255-2027-4304-8B01-1CE9545C3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448488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0BE0-E8C2-4BAC-B189-8AB21568EA1E}" type="datetimeFigureOut">
              <a:rPr lang="en-US" smtClean="0"/>
              <a:t>8/3/2011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5255-2027-4304-8B01-1CE9545C3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0171859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0BE0-E8C2-4BAC-B189-8AB21568EA1E}" type="datetimeFigureOut">
              <a:rPr lang="en-US" smtClean="0"/>
              <a:t>8/3/2011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5255-2027-4304-8B01-1CE9545C3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33354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0BE0-E8C2-4BAC-B189-8AB21568EA1E}" type="datetimeFigureOut">
              <a:rPr lang="en-US" smtClean="0"/>
              <a:t>8/3/2011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5255-2027-4304-8B01-1CE9545C3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72716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0BE0-E8C2-4BAC-B189-8AB21568EA1E}" type="datetimeFigureOut">
              <a:rPr lang="en-US" smtClean="0"/>
              <a:t>8/3/2011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5255-2027-4304-8B01-1CE9545C3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44145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0BE0-E8C2-4BAC-B189-8AB21568EA1E}" type="datetimeFigureOut">
              <a:rPr lang="en-US" smtClean="0"/>
              <a:t>8/3/2011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5255-2027-4304-8B01-1CE9545C3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05258568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160BE0-E8C2-4BAC-B189-8AB21568EA1E}" type="datetimeFigureOut">
              <a:rPr lang="en-US" smtClean="0"/>
              <a:t>8/3/2011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C495255-2027-4304-8B01-1CE9545C3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894515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F160BE0-E8C2-4BAC-B189-8AB21568EA1E}" type="datetimeFigureOut">
              <a:rPr lang="en-US" smtClean="0"/>
              <a:t>8/3/2011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C495255-2027-4304-8B01-1CE9545C35EA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534666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2.xml"/><Relationship Id="rId5" Type="http://schemas.openxmlformats.org/officeDocument/2006/relationships/audio" Target="../media/audio5.wav"/><Relationship Id="rId4" Type="http://schemas.openxmlformats.org/officeDocument/2006/relationships/audio" Target="../media/audio4.wav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g"/><Relationship Id="rId2" Type="http://schemas.openxmlformats.org/officeDocument/2006/relationships/image" Target="../media/image6.jpg"/><Relationship Id="rId1" Type="http://schemas.openxmlformats.org/officeDocument/2006/relationships/slideLayout" Target="../slideLayouts/slideLayout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gif"/><Relationship Id="rId2" Type="http://schemas.openxmlformats.org/officeDocument/2006/relationships/image" Target="../media/image9.jpg"/><Relationship Id="rId1" Type="http://schemas.openxmlformats.org/officeDocument/2006/relationships/slideLayout" Target="../slideLayouts/slideLayout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5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audio" Target="../media/audio7.wav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5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23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5.xml"/><Relationship Id="rId5" Type="http://schemas.microsoft.com/office/2007/relationships/hdphoto" Target="../media/hdphoto2.wdp"/><Relationship Id="rId4" Type="http://schemas.openxmlformats.org/officeDocument/2006/relationships/image" Target="../media/image25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5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g"/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5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g"/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5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5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5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audio" Target="../media/audio8.wav"/><Relationship Id="rId1" Type="http://schemas.openxmlformats.org/officeDocument/2006/relationships/slideLayout" Target="../slideLayouts/slideLayout1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5.xml"/><Relationship Id="rId4" Type="http://schemas.microsoft.com/office/2007/relationships/hdphoto" Target="../media/hdphoto3.wdp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3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audio" Target="../media/audio6.wav"/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2" Type="http://schemas.openxmlformats.org/officeDocument/2006/relationships/audio" Target="../media/audio9.wav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6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g"/><Relationship Id="rId1" Type="http://schemas.openxmlformats.org/officeDocument/2006/relationships/slideLayout" Target="../slideLayouts/slideLayout2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g"/><Relationship Id="rId2" Type="http://schemas.openxmlformats.org/officeDocument/2006/relationships/image" Target="../media/image51.jpg"/><Relationship Id="rId1" Type="http://schemas.openxmlformats.org/officeDocument/2006/relationships/slideLayout" Target="../slideLayouts/slideLayout4.xml"/></Relationships>
</file>

<file path=ppt/slides/_rels/slide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g"/><Relationship Id="rId1" Type="http://schemas.openxmlformats.org/officeDocument/2006/relationships/slideLayout" Target="../slideLayouts/slideLayout2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7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2" Type="http://schemas.openxmlformats.org/officeDocument/2006/relationships/audio" Target="../media/audio3.wav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0.xml.rels><?xml version="1.0" encoding="UTF-8" standalone="yes"?>
<Relationships xmlns="http://schemas.openxmlformats.org/package/2006/relationships"><Relationship Id="rId2" Type="http://schemas.openxmlformats.org/officeDocument/2006/relationships/audio" Target="../media/audio10.wav"/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audio" Target="../media/audio11.wav"/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2" Type="http://schemas.openxmlformats.org/officeDocument/2006/relationships/audio" Target="../media/audio12.wav"/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audio" Target="../media/audio5.wav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31000"/>
            <a:lum/>
          </a:blip>
          <a:srcRect/>
          <a:tile tx="0" ty="0" sx="100000" sy="100000" flip="none" algn="tl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62000" y="990600"/>
            <a:ext cx="7772400" cy="2438400"/>
          </a:xfrm>
        </p:spPr>
        <p:txBody>
          <a:bodyPr>
            <a:noAutofit/>
          </a:bodyPr>
          <a:lstStyle/>
          <a:p>
            <a:r>
              <a:rPr lang="en-US" sz="6000" dirty="0" smtClean="0">
                <a:latin typeface="Impact" pitchFamily="34" charset="0"/>
              </a:rPr>
              <a:t>The Religion </a:t>
            </a:r>
            <a:br>
              <a:rPr lang="en-US" sz="6000" dirty="0" smtClean="0">
                <a:latin typeface="Impact" pitchFamily="34" charset="0"/>
              </a:rPr>
            </a:br>
            <a:r>
              <a:rPr lang="en-US" sz="6000" dirty="0" smtClean="0">
                <a:latin typeface="Impact" pitchFamily="34" charset="0"/>
              </a:rPr>
              <a:t>in </a:t>
            </a:r>
            <a:br>
              <a:rPr lang="en-US" sz="6000" dirty="0" smtClean="0">
                <a:latin typeface="Impact" pitchFamily="34" charset="0"/>
              </a:rPr>
            </a:br>
            <a:r>
              <a:rPr lang="en-US" sz="6000" dirty="0" smtClean="0">
                <a:latin typeface="Impact" pitchFamily="34" charset="0"/>
              </a:rPr>
              <a:t>Globalization</a:t>
            </a:r>
            <a:endParaRPr lang="en-US" sz="6000" dirty="0">
              <a:latin typeface="Impact" pitchFamily="34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4572000"/>
            <a:ext cx="6400800" cy="1752600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rgbClr val="7030A0"/>
                </a:solidFill>
                <a:latin typeface="Berlin Sans FB" pitchFamily="34" charset="0"/>
              </a:rPr>
              <a:t>Legitimacy, </a:t>
            </a:r>
          </a:p>
          <a:p>
            <a:r>
              <a:rPr lang="en-US" sz="4400" dirty="0" smtClean="0">
                <a:solidFill>
                  <a:srgbClr val="7030A0"/>
                </a:solidFill>
                <a:latin typeface="Berlin Sans FB" pitchFamily="34" charset="0"/>
              </a:rPr>
              <a:t>Natural Law and Empire</a:t>
            </a:r>
            <a:endParaRPr lang="en-US" sz="4400" dirty="0">
              <a:solidFill>
                <a:srgbClr val="7030A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637281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5973762"/>
          </a:xfrm>
        </p:spPr>
        <p:txBody>
          <a:bodyPr>
            <a:noAutofit/>
          </a:bodyPr>
          <a:lstStyle/>
          <a:p>
            <a:r>
              <a:rPr lang="en-US" sz="6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Or, </a:t>
            </a:r>
            <a:r>
              <a:rPr lang="en-US" sz="6600" dirty="0" smtClean="0">
                <a:solidFill>
                  <a:schemeClr val="bg1"/>
                </a:solidFill>
                <a:latin typeface="Bernard MT Condensed" pitchFamily="18" charset="0"/>
                <a:ea typeface="Arial Unicode MS" pitchFamily="34" charset="-128"/>
                <a:cs typeface="Arial Unicode MS" pitchFamily="34" charset="-128"/>
              </a:rPr>
              <a:t>#2, </a:t>
            </a:r>
            <a:r>
              <a:rPr lang="en-US" sz="6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 we preferred</a:t>
            </a:r>
            <a:r>
              <a:rPr lang="en-US" sz="6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 </a:t>
            </a:r>
            <a:br>
              <a:rPr lang="en-US" sz="6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6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or </a:t>
            </a:r>
            <a:r>
              <a:rPr lang="en-US" sz="6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been </a:t>
            </a:r>
            <a:r>
              <a:rPr lang="en-US" sz="6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required, </a:t>
            </a:r>
            <a:r>
              <a:rPr lang="en-US" sz="6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live </a:t>
            </a:r>
            <a:r>
              <a:rPr lang="en-US" sz="6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6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6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</a:t>
            </a:r>
            <a:r>
              <a:rPr lang="en-US" sz="6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relatively isolated</a:t>
            </a:r>
            <a:r>
              <a:rPr lang="en-US" sz="6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,</a:t>
            </a:r>
            <a:br>
              <a:rPr lang="en-US" sz="6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6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6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self-sustaining </a:t>
            </a:r>
            <a:r>
              <a:rPr lang="en-US" sz="6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groups, </a:t>
            </a:r>
            <a:br>
              <a:rPr lang="en-US" sz="6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6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inside </a:t>
            </a:r>
            <a:r>
              <a:rPr lang="en-US" sz="6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our </a:t>
            </a:r>
            <a:r>
              <a:rPr lang="en-US" sz="60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own </a:t>
            </a:r>
            <a:r>
              <a:rPr lang="en-US" sz="60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territories?</a:t>
            </a:r>
            <a:endParaRPr lang="en-US" sz="6000" dirty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77630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5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228600"/>
            <a:ext cx="8229600" cy="6354762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erlin Sans FB Demi" pitchFamily="34" charset="0"/>
              </a:rPr>
              <a:t>Put otherwise, </a:t>
            </a:r>
            <a:r>
              <a:rPr lang="en-US" sz="7200" dirty="0" smtClean="0">
                <a:latin typeface="Bauhaus 93" pitchFamily="82" charset="0"/>
              </a:rPr>
              <a:t>#3,</a:t>
            </a:r>
            <a:r>
              <a:rPr lang="en-US" sz="5400" dirty="0" smtClean="0">
                <a:latin typeface="Berlin Sans FB Demi" pitchFamily="34" charset="0"/>
              </a:rPr>
              <a:t/>
            </a:r>
            <a:br>
              <a:rPr lang="en-US" sz="5400" dirty="0" smtClean="0">
                <a:latin typeface="Berlin Sans FB Demi" pitchFamily="34" charset="0"/>
              </a:rPr>
            </a:b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Berlin Sans FB Demi" pitchFamily="34" charset="0"/>
              </a:rPr>
              <a:t>have 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erlin Sans FB Demi" pitchFamily="34" charset="0"/>
              </a:rPr>
              <a:t>we always sought, </a:t>
            </a: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Berlin Sans FB Demi" pitchFamily="34" charset="0"/>
              </a:rPr>
              <a:t/>
            </a:r>
            <a:b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Berlin Sans FB Demi" pitchFamily="34" charset="0"/>
              </a:rPr>
            </a:b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Berlin Sans FB Demi" pitchFamily="34" charset="0"/>
              </a:rPr>
              <a:t>or 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erlin Sans FB Demi" pitchFamily="34" charset="0"/>
              </a:rPr>
              <a:t>had to </a:t>
            </a: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Berlin Sans FB Demi" pitchFamily="34" charset="0"/>
              </a:rPr>
              <a:t>be, </a:t>
            </a:r>
            <a:b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Berlin Sans FB Demi" pitchFamily="34" charset="0"/>
              </a:rPr>
            </a:b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Berlin Sans FB Demi" pitchFamily="34" charset="0"/>
              </a:rPr>
              <a:t>in 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erlin Sans FB Demi" pitchFamily="34" charset="0"/>
              </a:rPr>
              <a:t>the widest possible communication </a:t>
            </a: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Berlin Sans FB Demi" pitchFamily="34" charset="0"/>
              </a:rPr>
              <a:t/>
            </a:r>
            <a:b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Berlin Sans FB Demi" pitchFamily="34" charset="0"/>
              </a:rPr>
            </a:br>
            <a:r>
              <a:rPr lang="en-US" sz="5400" dirty="0" smtClean="0">
                <a:solidFill>
                  <a:schemeClr val="accent5">
                    <a:lumMod val="50000"/>
                  </a:schemeClr>
                </a:solidFill>
                <a:latin typeface="Berlin Sans FB Demi" pitchFamily="34" charset="0"/>
              </a:rPr>
              <a:t>with </a:t>
            </a:r>
            <a:r>
              <a:rPr lang="en-US" sz="5400" dirty="0">
                <a:solidFill>
                  <a:schemeClr val="accent5">
                    <a:lumMod val="50000"/>
                  </a:schemeClr>
                </a:solidFill>
                <a:latin typeface="Berlin Sans FB Demi" pitchFamily="34" charset="0"/>
              </a:rPr>
              <a:t>others?</a:t>
            </a:r>
            <a:r>
              <a:rPr lang="en-US" dirty="0">
                <a:latin typeface="Berlin Sans FB Demi" pitchFamily="34" charset="0"/>
              </a:rPr>
              <a:t/>
            </a:r>
            <a:br>
              <a:rPr lang="en-US" dirty="0">
                <a:latin typeface="Berlin Sans FB Demi" pitchFamily="34" charset="0"/>
              </a:rPr>
            </a:br>
            <a:endParaRPr lang="en-US" dirty="0">
              <a:latin typeface="Berlin Sans FB Demi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035603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354762"/>
          </a:xfrm>
        </p:spPr>
        <p:txBody>
          <a:bodyPr>
            <a:normAutofit fontScale="90000"/>
          </a:bodyPr>
          <a:lstStyle/>
          <a:p>
            <a:r>
              <a:rPr lang="en-US" sz="5400" dirty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  <a:t>Or</a:t>
            </a:r>
            <a:r>
              <a:rPr lang="en-US" sz="5400" dirty="0">
                <a:latin typeface="Bauhaus 93" pitchFamily="82" charset="0"/>
                <a:ea typeface="Arial Unicode MS" pitchFamily="34" charset="-128"/>
                <a:cs typeface="Arial Unicode MS" pitchFamily="34" charset="-128"/>
              </a:rPr>
              <a:t>, </a:t>
            </a:r>
            <a:r>
              <a:rPr lang="en-US" sz="7300" dirty="0" smtClean="0">
                <a:latin typeface="Bauhaus 93" pitchFamily="82" charset="0"/>
                <a:ea typeface="Arial Unicode MS" pitchFamily="34" charset="-128"/>
                <a:cs typeface="Arial Unicode MS" pitchFamily="34" charset="-128"/>
              </a:rPr>
              <a:t>#4</a:t>
            </a:r>
            <a:r>
              <a:rPr lang="en-US" sz="5400" dirty="0" smtClean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  <a:t>, have </a:t>
            </a:r>
            <a:r>
              <a:rPr lang="en-US" sz="5400" dirty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  <a:t>we preferred </a:t>
            </a:r>
            <a:r>
              <a:rPr lang="en-US" sz="5400" dirty="0" smtClean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5400" dirty="0" smtClean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5400" dirty="0" smtClean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  <a:t>NOT </a:t>
            </a:r>
            <a:r>
              <a:rPr lang="en-US" sz="5400" dirty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  <a:t>to be, </a:t>
            </a:r>
            <a:r>
              <a:rPr lang="en-US" sz="5400" dirty="0" smtClean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5400" dirty="0" smtClean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5400" dirty="0" smtClean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  <a:t>or </a:t>
            </a:r>
            <a:r>
              <a:rPr lang="en-US" sz="5400" dirty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  <a:t>been </a:t>
            </a:r>
            <a:r>
              <a:rPr lang="en-US" sz="5400" dirty="0" err="1" smtClean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  <a:t>UNable</a:t>
            </a:r>
            <a:r>
              <a:rPr lang="en-US" sz="5400" dirty="0" smtClean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5400" dirty="0" smtClean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5400" dirty="0" smtClean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5400" dirty="0" smtClean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  <a:t>to </a:t>
            </a:r>
            <a:r>
              <a:rPr lang="en-US" sz="5400" dirty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  <a:t>extend </a:t>
            </a:r>
            <a:r>
              <a:rPr lang="en-US" sz="5400" dirty="0" smtClean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  <a:t>and perfect, </a:t>
            </a:r>
            <a:br>
              <a:rPr lang="en-US" sz="5400" dirty="0" smtClean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5400" dirty="0" smtClean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  <a:t>universal communication</a:t>
            </a:r>
            <a:br>
              <a:rPr lang="en-US" sz="5400" dirty="0" smtClean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</a:br>
            <a:r>
              <a:rPr lang="en-US" sz="5400" dirty="0" smtClean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sz="5400" dirty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  <a:t>with one </a:t>
            </a:r>
            <a:r>
              <a:rPr lang="en-US" sz="5400" dirty="0" smtClean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  <a:t>another </a:t>
            </a:r>
            <a:r>
              <a:rPr lang="en-US" sz="8900" dirty="0" smtClean="0">
                <a:latin typeface="Bauhaus 93" pitchFamily="82" charset="0"/>
                <a:ea typeface="Arial Unicode MS" pitchFamily="34" charset="-128"/>
                <a:cs typeface="Arial Unicode MS" pitchFamily="34" charset="-128"/>
              </a:rPr>
              <a:t>?</a:t>
            </a:r>
            <a:r>
              <a:rPr lang="en-US" sz="5400" dirty="0" smtClean="0">
                <a:latin typeface="Berlin Sans FB Demi" pitchFamily="34" charset="0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689387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9600" dirty="0" smtClean="0">
                <a:latin typeface="Colonna MT" pitchFamily="82" charset="0"/>
              </a:rPr>
              <a:t>Answer</a:t>
            </a:r>
            <a:endParaRPr lang="en-US" sz="9600" dirty="0">
              <a:latin typeface="Colonna MT" pitchFamily="82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3200401"/>
            <a:ext cx="8229600" cy="1447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8800" dirty="0">
                <a:latin typeface="Berlin Sans FB Demi" pitchFamily="34" charset="0"/>
              </a:rPr>
              <a:t>All of the above</a:t>
            </a:r>
          </a:p>
        </p:txBody>
      </p:sp>
    </p:spTree>
    <p:extLst>
      <p:ext uri="{BB962C8B-B14F-4D97-AF65-F5344CB8AC3E}">
        <p14:creationId xmlns:p14="http://schemas.microsoft.com/office/powerpoint/2010/main" val="3425766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 p14:presetBounceEnd="80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80000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80000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2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3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4" fill="hold" grpId="0" nodeType="click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5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5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4" name="drumroll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  <p:par>
                        <p:cTn id="9" fill="hold">
                          <p:stCondLst>
                            <p:cond delay="indefinite"/>
                          </p:stCondLst>
                          <p:childTnLst>
                            <p:par>
                              <p:cTn id="10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11" presetID="26" presetClass="entr" presetSubtype="0" fill="hold" nodeType="click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10000"/>
                                      </p:iterate>
                                      <p:childTnLst>
                                        <p:set>
                                          <p:cBhvr>
                                            <p:cTn id="12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Effect transition="in" filter="wipe(down)">
                                          <p:cBhvr>
                                            <p:cTn id="13" dur="58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</p:animEffect>
                                        <p:anim calcmode="lin" valueType="num">
                                          <p:cBhvr>
                                            <p:cTn id="14" dur="1822" tmFilter="0,0; 0.14,0.36; 0.43,0.73; 0.71,0.91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-0.2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664" tmFilter="0.0,0.0; 0.25,0.07; 0.50,0.2; 0.75,0.467; 1.0,1.0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3">
                                              <p:val>
                                                <p:fltVal val="0.5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6" dur="664" tmFilter="0, 0; 0.125,0.2665; 0.25,0.4; 0.375,0.465; 0.5,0.5;  0.625,0.535; 0.75,0.6; 0.875,0.7335; 1,1">
                                              <p:stCondLst>
                                                <p:cond delay="664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9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7" dur="332" tmFilter="0, 0; 0.125,0.2665; 0.25,0.4; 0.375,0.465; 0.5,0.5;  0.625,0.535; 0.75,0.6; 0.875,0.7335; 1,1">
                                              <p:stCondLst>
                                                <p:cond delay="1324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27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164" tmFilter="0, 0; 0.125,0.2665; 0.25,0.4; 0.375,0.465; 0.5,0.5;  0.625,0.535; 0.75,0.6; 0.875,0.7335; 1,1">
                                              <p:stCondLst>
                                                <p:cond delay="1656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 fmla="#ppt_y-sin(pi*$)/81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fltVal val="1"/>
                                              </p:val>
                                            </p:tav>
                                          </p:tavLst>
                                        </p:anim>
                                        <p:animScale>
                                          <p:cBhvr>
                                            <p:cTn id="19" dur="26">
                                              <p:stCondLst>
                                                <p:cond delay="650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60000"/>
                                        </p:animScale>
                                        <p:animScale>
                                          <p:cBhvr>
                                            <p:cTn id="20" dur="166" decel="50000">
                                              <p:stCondLst>
                                                <p:cond delay="676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1" dur="26">
                                              <p:stCondLst>
                                                <p:cond delay="1312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80000"/>
                                        </p:animScale>
                                        <p:animScale>
                                          <p:cBhvr>
                                            <p:cTn id="22" dur="166" decel="50000">
                                              <p:stCondLst>
                                                <p:cond delay="1338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3" dur="26">
                                              <p:stCondLst>
                                                <p:cond delay="1642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0000"/>
                                        </p:animScale>
                                        <p:animScale>
                                          <p:cBhvr>
                                            <p:cTn id="24" dur="166" decel="50000">
                                              <p:stCondLst>
                                                <p:cond delay="1668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  <p:animScale>
                                          <p:cBhvr>
                                            <p:cTn id="25" dur="26">
                                              <p:stCondLst>
                                                <p:cond delay="1808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95000"/>
                                        </p:animScale>
                                        <p:animScale>
                                          <p:cBhvr>
                                            <p:cTn id="26" dur="166" decel="50000">
                                              <p:stCondLst>
                                                <p:cond delay="1834"/>
                                              </p:stCondLst>
                                            </p:cTn>
                                            <p:tgtEl>
                                              <p:spTgt spid="3">
                                                <p:txEl>
                                                  <p:pRg st="0" end="0"/>
                                                </p:txEl>
                                              </p:spTgt>
                                            </p:tgtEl>
                                          </p:cBhvr>
                                          <p:to x="100000" y="100000"/>
                                        </p:animScale>
                                      </p:childTnLst>
                                      <p:subTnLst>
                                        <p:audio>
                                          <p:cMediaNode>
                                            <p:cTn display="0" masterRel="sameClick">
                                              <p:stCondLst>
                                                <p:cond evt="begin" delay="0">
                                                  <p:tn val="11"/>
                                                </p:cond>
                                              </p:stCondLst>
                                              <p:endCondLst>
                                                <p:cond evt="onStopAudio" delay="0">
                                                  <p:tgtEl>
                                                    <p:sldTgt/>
                                                  </p:tgtEl>
                                                </p:cond>
                                              </p:endCondLst>
                                            </p:cTn>
                                            <p:tgtEl>
                                              <p:sndTgt r:embed="rId5" name="applause.wav"/>
                                            </p:tgtEl>
                                          </p:cMediaNode>
                                        </p:audio>
                                      </p:sub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143000"/>
          </a:xfrm>
        </p:spPr>
        <p:txBody>
          <a:bodyPr>
            <a:no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Much of human history has been lived in small, isolated communities</a:t>
            </a:r>
            <a:endParaRPr lang="en-US" sz="36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47800"/>
            <a:ext cx="5314950" cy="3531489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9752" y="3192018"/>
            <a:ext cx="5181600" cy="3665982"/>
          </a:xfrm>
        </p:spPr>
      </p:pic>
    </p:spTree>
    <p:extLst>
      <p:ext uri="{BB962C8B-B14F-4D97-AF65-F5344CB8AC3E}">
        <p14:creationId xmlns:p14="http://schemas.microsoft.com/office/powerpoint/2010/main" val="39088465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030A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8382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Or, Today’s “Hermit” States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>
          <a:xfrm>
            <a:off x="533400" y="1371600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chemeClr val="bg1"/>
                </a:solidFill>
              </a:rPr>
              <a:t>Myanmar</a:t>
            </a:r>
            <a:endParaRPr lang="en-US" sz="3600" dirty="0">
              <a:solidFill>
                <a:schemeClr val="bg1"/>
              </a:solidFill>
            </a:endParaRPr>
          </a:p>
        </p:txBody>
      </p:sp>
      <p:pic>
        <p:nvPicPr>
          <p:cNvPr id="11" name="Content Placeholder 10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133600"/>
            <a:ext cx="5045293" cy="3958986"/>
          </a:xfrm>
        </p:spPr>
      </p:pic>
      <p:sp>
        <p:nvSpPr>
          <p:cNvPr id="9" name="Text Placeholder 8"/>
          <p:cNvSpPr>
            <a:spLocks noGrp="1"/>
          </p:cNvSpPr>
          <p:nvPr>
            <p:ph type="body" sz="quarter" idx="3"/>
          </p:nvPr>
        </p:nvSpPr>
        <p:spPr>
          <a:xfrm>
            <a:off x="5102225" y="1143000"/>
            <a:ext cx="4041775" cy="1020762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People’s Republic of Korea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10198" y="2209800"/>
            <a:ext cx="3674669" cy="4693920"/>
          </a:xfrm>
        </p:spPr>
      </p:pic>
    </p:spTree>
    <p:extLst>
      <p:ext uri="{BB962C8B-B14F-4D97-AF65-F5344CB8AC3E}">
        <p14:creationId xmlns:p14="http://schemas.microsoft.com/office/powerpoint/2010/main" val="9974938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>
          <a:xfrm>
            <a:off x="76200" y="0"/>
            <a:ext cx="9067800" cy="1417638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enguiat Bk BT" pitchFamily="18" charset="0"/>
              </a:rPr>
              <a:t>Human history has also been lived in cosmopolitan cities,too.</a:t>
            </a:r>
            <a:endParaRPr lang="en-US" dirty="0">
              <a:latin typeface="Benguiat Bk BT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442" y="1431451"/>
            <a:ext cx="9047573" cy="5426549"/>
          </a:xfrm>
        </p:spPr>
      </p:pic>
    </p:spTree>
    <p:extLst>
      <p:ext uri="{BB962C8B-B14F-4D97-AF65-F5344CB8AC3E}">
        <p14:creationId xmlns:p14="http://schemas.microsoft.com/office/powerpoint/2010/main" val="39935090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ctrTitle"/>
          </p:nvPr>
        </p:nvSpPr>
        <p:spPr>
          <a:xfrm>
            <a:off x="685800" y="0"/>
            <a:ext cx="7772400" cy="3600451"/>
          </a:xfrm>
        </p:spPr>
        <p:txBody>
          <a:bodyPr>
            <a:noAutofit/>
          </a:bodyPr>
          <a:lstStyle/>
          <a:p>
            <a:r>
              <a:rPr lang="en-US" sz="4800" dirty="0" smtClean="0">
                <a:latin typeface="Baskerville Old Face" pitchFamily="18" charset="0"/>
              </a:rPr>
              <a:t/>
            </a:r>
            <a:br>
              <a:rPr lang="en-US" sz="4800" dirty="0" smtClean="0">
                <a:latin typeface="Baskerville Old Face" pitchFamily="18" charset="0"/>
              </a:rPr>
            </a:br>
            <a:r>
              <a:rPr lang="en-US" sz="4800" dirty="0" smtClean="0">
                <a:latin typeface="Baskerville Old Face" pitchFamily="18" charset="0"/>
              </a:rPr>
              <a:t>But, How Did Cities and Villages Get </a:t>
            </a:r>
            <a:r>
              <a:rPr lang="en-US" sz="4800" u="sng" dirty="0" smtClean="0">
                <a:latin typeface="Baskerville Old Face" pitchFamily="18" charset="0"/>
              </a:rPr>
              <a:t>There,</a:t>
            </a:r>
            <a:br>
              <a:rPr lang="en-US" sz="4800" u="sng" dirty="0" smtClean="0">
                <a:latin typeface="Baskerville Old Face" pitchFamily="18" charset="0"/>
              </a:rPr>
            </a:br>
            <a:r>
              <a:rPr lang="en-US" sz="4800" dirty="0" smtClean="0">
                <a:latin typeface="Baskerville Old Face" pitchFamily="18" charset="0"/>
              </a:rPr>
              <a:t>Rather than Elsewhere?</a:t>
            </a:r>
            <a:br>
              <a:rPr lang="en-US" sz="4800" dirty="0" smtClean="0">
                <a:latin typeface="Baskerville Old Face" pitchFamily="18" charset="0"/>
              </a:rPr>
            </a:br>
            <a:r>
              <a:rPr lang="en-US" sz="4800" dirty="0" smtClean="0">
                <a:latin typeface="Baskerville Old Face" pitchFamily="18" charset="0"/>
              </a:rPr>
              <a:t/>
            </a:r>
            <a:br>
              <a:rPr lang="en-US" sz="4800" dirty="0" smtClean="0">
                <a:latin typeface="Baskerville Old Face" pitchFamily="18" charset="0"/>
              </a:rPr>
            </a:br>
            <a:endParaRPr lang="en-US" sz="4800" dirty="0">
              <a:latin typeface="Baskerville Old Face" pitchFamily="18" charset="0"/>
            </a:endParaRPr>
          </a:p>
        </p:txBody>
      </p:sp>
      <p:sp>
        <p:nvSpPr>
          <p:cNvPr id="6" name="Subtitle 5"/>
          <p:cNvSpPr>
            <a:spLocks noGrp="1"/>
          </p:cNvSpPr>
          <p:nvPr>
            <p:ph type="subTitle" idx="1"/>
          </p:nvPr>
        </p:nvSpPr>
        <p:spPr>
          <a:xfrm>
            <a:off x="609600" y="3048000"/>
            <a:ext cx="8001000" cy="2514600"/>
          </a:xfrm>
        </p:spPr>
        <p:txBody>
          <a:bodyPr>
            <a:noAutofit/>
          </a:bodyPr>
          <a:lstStyle/>
          <a:p>
            <a:r>
              <a:rPr lang="en-US" sz="6600" dirty="0" smtClean="0">
                <a:solidFill>
                  <a:srgbClr val="C00000"/>
                </a:solidFill>
                <a:latin typeface="Berlin Sans FB" pitchFamily="34" charset="0"/>
              </a:rPr>
              <a:t>We Were Global</a:t>
            </a:r>
          </a:p>
          <a:p>
            <a:r>
              <a:rPr lang="en-US" sz="6600" dirty="0" smtClean="0">
                <a:solidFill>
                  <a:srgbClr val="C00000"/>
                </a:solidFill>
                <a:latin typeface="Berlin Sans FB" pitchFamily="34" charset="0"/>
              </a:rPr>
              <a:t>From the Beginning</a:t>
            </a:r>
            <a:r>
              <a:rPr lang="en-US" sz="6600" dirty="0" smtClean="0">
                <a:solidFill>
                  <a:srgbClr val="C00000"/>
                </a:solidFill>
                <a:latin typeface="Bauhaus 93" pitchFamily="82" charset="0"/>
              </a:rPr>
              <a:t/>
            </a:r>
            <a:br>
              <a:rPr lang="en-US" sz="6600" dirty="0" smtClean="0">
                <a:solidFill>
                  <a:srgbClr val="C00000"/>
                </a:solidFill>
                <a:latin typeface="Bauhaus 93" pitchFamily="82" charset="0"/>
              </a:rPr>
            </a:br>
            <a:endParaRPr lang="en-US" sz="6600" dirty="0">
              <a:solidFill>
                <a:srgbClr val="C00000"/>
              </a:solidFill>
              <a:latin typeface="Bauhaus 93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9082535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4142"/>
            <a:ext cx="8229600" cy="1347457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Out of Africa, &amp; Going Global</a:t>
            </a: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0" y="1524000"/>
            <a:ext cx="4040188" cy="487362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“Eve” 150,00 years ago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2" name="Content Placeholder 11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057400"/>
            <a:ext cx="4672076" cy="4732528"/>
          </a:xfrm>
        </p:spPr>
      </p:pic>
      <p:sp>
        <p:nvSpPr>
          <p:cNvPr id="10" name="Text Placeholder 9"/>
          <p:cNvSpPr>
            <a:spLocks noGrp="1"/>
          </p:cNvSpPr>
          <p:nvPr>
            <p:ph type="body" sz="quarter" idx="3"/>
          </p:nvPr>
        </p:nvSpPr>
        <p:spPr>
          <a:xfrm>
            <a:off x="4572000" y="1524000"/>
            <a:ext cx="4572000" cy="498475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</a:rPr>
              <a:t>“Adam” 10, 000 years ago</a:t>
            </a:r>
            <a:endParaRPr lang="en-US" sz="3200" dirty="0">
              <a:solidFill>
                <a:schemeClr val="bg1"/>
              </a:solidFill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62400" y="2514600"/>
            <a:ext cx="5257799" cy="3276600"/>
          </a:xfrm>
        </p:spPr>
      </p:pic>
    </p:spTree>
    <p:extLst>
      <p:ext uri="{BB962C8B-B14F-4D97-AF65-F5344CB8AC3E}">
        <p14:creationId xmlns:p14="http://schemas.microsoft.com/office/powerpoint/2010/main" val="4292337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"/>
            <a:ext cx="8229600" cy="1143000"/>
          </a:xfrm>
        </p:spPr>
        <p:txBody>
          <a:bodyPr/>
          <a:lstStyle/>
          <a:p>
            <a:r>
              <a:rPr lang="en-US" dirty="0" smtClean="0">
                <a:solidFill>
                  <a:schemeClr val="bg1"/>
                </a:solidFill>
              </a:rPr>
              <a:t>how we got here from there…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>
          <a:xfrm>
            <a:off x="304800" y="1447800"/>
            <a:ext cx="4040188" cy="639762"/>
          </a:xfrm>
        </p:spPr>
        <p:txBody>
          <a:bodyPr>
            <a:normAutofit fontScale="92500" lnSpcReduction="10000"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Candara" pitchFamily="34" charset="0"/>
              </a:rPr>
              <a:t>all over the map </a:t>
            </a:r>
            <a:endParaRPr lang="en-US" sz="4000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2174874"/>
            <a:ext cx="4148138" cy="4454526"/>
          </a:xfrm>
        </p:spPr>
      </p:pic>
      <p:sp>
        <p:nvSpPr>
          <p:cNvPr id="7" name="Text Placeholder 6"/>
          <p:cNvSpPr>
            <a:spLocks noGrp="1"/>
          </p:cNvSpPr>
          <p:nvPr>
            <p:ph type="body" sz="quarter" idx="3"/>
          </p:nvPr>
        </p:nvSpPr>
        <p:spPr>
          <a:xfrm>
            <a:off x="4648200" y="1524000"/>
            <a:ext cx="4041775" cy="1295400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solidFill>
                  <a:schemeClr val="bg1"/>
                </a:solidFill>
                <a:latin typeface="Candara" pitchFamily="34" charset="0"/>
              </a:rPr>
              <a:t>To Svetlogorsk</a:t>
            </a:r>
          </a:p>
          <a:p>
            <a:pPr algn="ctr"/>
            <a:r>
              <a:rPr lang="en-US" sz="3200" dirty="0" smtClean="0">
                <a:solidFill>
                  <a:schemeClr val="bg1"/>
                </a:solidFill>
                <a:latin typeface="Candara" pitchFamily="34" charset="0"/>
              </a:rPr>
              <a:t> 150k – 31k years ago</a:t>
            </a:r>
            <a:endParaRPr lang="en-US" sz="3200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quarter" idx="4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1" y="2939902"/>
            <a:ext cx="4571999" cy="3886200"/>
          </a:xfrm>
        </p:spPr>
      </p:pic>
    </p:spTree>
    <p:extLst>
      <p:ext uri="{BB962C8B-B14F-4D97-AF65-F5344CB8AC3E}">
        <p14:creationId xmlns:p14="http://schemas.microsoft.com/office/powerpoint/2010/main" val="10859595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chemeClr val="accent2">
              <a:lumMod val="60000"/>
              <a:lumOff val="40000"/>
            </a:schemeClr>
          </a:solidFill>
          <a:ln>
            <a:noFill/>
          </a:ln>
        </p:spPr>
        <p:txBody>
          <a:bodyPr>
            <a:normAutofit fontScale="90000"/>
          </a:bodyPr>
          <a:lstStyle/>
          <a:p>
            <a:r>
              <a:rPr lang="en-US" sz="6000" b="1" i="1" dirty="0" smtClean="0">
                <a:latin typeface="Britannic Bold" pitchFamily="34" charset="0"/>
              </a:rPr>
              <a:t>Globalization: What Is It?</a:t>
            </a:r>
            <a:endParaRPr lang="en-US" sz="6000" b="1" i="1" dirty="0">
              <a:latin typeface="Britannic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524000"/>
            <a:ext cx="8229600" cy="5029200"/>
          </a:xfrm>
        </p:spPr>
        <p:txBody>
          <a:bodyPr>
            <a:noAutofit/>
          </a:bodyPr>
          <a:lstStyle/>
          <a:p>
            <a:pPr marL="0" indent="0">
              <a:buNone/>
            </a:pPr>
            <a:endParaRPr lang="en-US" sz="4800" b="1" dirty="0" smtClean="0">
              <a:latin typeface="Comic Sans MS" pitchFamily="66" charset="0"/>
            </a:endParaRPr>
          </a:p>
          <a:p>
            <a:pPr marL="0" indent="0" algn="ctr">
              <a:buNone/>
            </a:pPr>
            <a:r>
              <a:rPr lang="en-US" sz="6000" b="1" dirty="0" smtClean="0">
                <a:latin typeface="Comic Sans MS" pitchFamily="66" charset="0"/>
              </a:rPr>
              <a:t>universal</a:t>
            </a:r>
            <a:r>
              <a:rPr lang="en-US" sz="6000" dirty="0" smtClean="0">
                <a:latin typeface="Comic Sans MS" pitchFamily="66" charset="0"/>
              </a:rPr>
              <a:t> </a:t>
            </a:r>
            <a:r>
              <a:rPr lang="en-US" sz="6000" b="1" dirty="0" smtClean="0">
                <a:latin typeface="Comic Sans MS" pitchFamily="66" charset="0"/>
              </a:rPr>
              <a:t>exchange </a:t>
            </a:r>
          </a:p>
          <a:p>
            <a:pPr marL="0" indent="0" algn="ctr">
              <a:buNone/>
            </a:pPr>
            <a:r>
              <a:rPr lang="en-US" sz="6000" b="1" dirty="0" smtClean="0">
                <a:latin typeface="Comic Sans MS" pitchFamily="66" charset="0"/>
              </a:rPr>
              <a:t>or </a:t>
            </a:r>
          </a:p>
          <a:p>
            <a:pPr marL="0" indent="0" algn="ctr">
              <a:buNone/>
            </a:pPr>
            <a:r>
              <a:rPr lang="en-US" sz="6000" b="1" dirty="0" smtClean="0">
                <a:latin typeface="Comic Sans MS" pitchFamily="66" charset="0"/>
              </a:rPr>
              <a:t>communication </a:t>
            </a:r>
            <a:r>
              <a:rPr lang="en-US" sz="6000" b="1" dirty="0" smtClean="0">
                <a:latin typeface="Comic Sans MS" pitchFamily="66" charset="0"/>
              </a:rPr>
              <a:t>of…</a:t>
            </a:r>
            <a:endParaRPr lang="en-US" sz="6000" b="1" dirty="0" smtClean="0">
              <a:latin typeface="Comic Sans MS" pitchFamily="66" charset="0"/>
            </a:endParaRPr>
          </a:p>
          <a:p>
            <a:pPr marL="0" indent="0">
              <a:buNone/>
            </a:pPr>
            <a:endParaRPr lang="en-US" b="1" dirty="0">
              <a:latin typeface="Comic Sans MS" pitchFamily="66" charset="0"/>
            </a:endParaRPr>
          </a:p>
          <a:p>
            <a:endParaRPr lang="en-US" dirty="0"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0007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45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1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1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20000">
                                          <p:val>
                                            <p:fltVal val="0"/>
                                          </p:val>
                                        </p:tav>
                                        <p:tav tm="2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3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3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40000">
                                          <p:val>
                                            <p:strVal val="-ppt_w"/>
                                          </p:val>
                                        </p:tav>
                                        <p:tav tm="45000">
                                          <p:val>
                                            <p:strVal val="-0.92*ppt_w"/>
                                          </p:val>
                                        </p:tav>
                                        <p:tav tm="50000">
                                          <p:val>
                                            <p:strVal val="-0.71*ppt_w"/>
                                          </p:val>
                                        </p:tav>
                                        <p:tav tm="55000">
                                          <p:val>
                                            <p:strVal val="-0.38*ppt_w"/>
                                          </p:val>
                                        </p:tav>
                                        <p:tav tm="60000">
                                          <p:val>
                                            <p:fltVal val="0"/>
                                          </p:val>
                                        </p:tav>
                                        <p:tav tm="6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7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7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80000">
                                          <p:val>
                                            <p:strVal val="ppt_w"/>
                                          </p:val>
                                        </p:tav>
                                        <p:tav tm="85000">
                                          <p:val>
                                            <p:strVal val="0.92*ppt_w"/>
                                          </p:val>
                                        </p:tav>
                                        <p:tav tm="90000">
                                          <p:val>
                                            <p:strVal val="0.71*ppt_w"/>
                                          </p:val>
                                        </p:tav>
                                        <p:tav tm="95000">
                                          <p:val>
                                            <p:strVal val="0.38*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strVal val="ppt_h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1999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2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4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2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9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20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itle 5"/>
          <p:cNvSpPr>
            <a:spLocks noGrp="1"/>
          </p:cNvSpPr>
          <p:nvPr>
            <p:ph type="title"/>
          </p:nvPr>
        </p:nvSpPr>
        <p:spPr>
          <a:xfrm>
            <a:off x="304800" y="274638"/>
            <a:ext cx="8610600" cy="1143000"/>
          </a:xfrm>
        </p:spPr>
        <p:txBody>
          <a:bodyPr>
            <a:normAutofit/>
          </a:bodyPr>
          <a:lstStyle/>
          <a:p>
            <a:r>
              <a:rPr lang="en-US" sz="3600" dirty="0">
                <a:solidFill>
                  <a:schemeClr val="bg1"/>
                </a:solidFill>
              </a:rPr>
              <a:t>www.nationalgeographic.com/genographic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524000"/>
            <a:ext cx="8534400" cy="5257800"/>
          </a:xfrm>
        </p:spPr>
      </p:pic>
    </p:spTree>
    <p:extLst>
      <p:ext uri="{BB962C8B-B14F-4D97-AF65-F5344CB8AC3E}">
        <p14:creationId xmlns:p14="http://schemas.microsoft.com/office/powerpoint/2010/main" val="3620215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66">
            <a:alpha val="73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447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Bauhaus 93" pitchFamily="82" charset="0"/>
              </a:rPr>
              <a:t>Globalization, Indo-European Style</a:t>
            </a:r>
            <a:br>
              <a:rPr lang="en-US" dirty="0" smtClean="0">
                <a:latin typeface="Bauhaus 93" pitchFamily="82" charset="0"/>
              </a:rPr>
            </a:br>
            <a:r>
              <a:rPr lang="en-US" dirty="0" smtClean="0">
                <a:latin typeface="Bauhaus 93" pitchFamily="82" charset="0"/>
              </a:rPr>
              <a:t>3,000 BCE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3600" dirty="0" smtClean="0"/>
              <a:t>(from </a:t>
            </a:r>
            <a:r>
              <a:rPr lang="en-US" sz="3600" dirty="0" smtClean="0">
                <a:latin typeface="Aharoni" pitchFamily="2" charset="-79"/>
                <a:cs typeface="Aharoni" pitchFamily="2" charset="-79"/>
              </a:rPr>
              <a:t>Novocherkassk?!</a:t>
            </a:r>
            <a:r>
              <a:rPr lang="en-US" sz="3600" dirty="0" smtClean="0"/>
              <a:t>)</a:t>
            </a:r>
            <a:endParaRPr lang="en-US" sz="3600" dirty="0"/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0" y="2023456"/>
            <a:ext cx="7925489" cy="4834544"/>
          </a:xfrm>
        </p:spPr>
      </p:pic>
    </p:spTree>
    <p:extLst>
      <p:ext uri="{BB962C8B-B14F-4D97-AF65-F5344CB8AC3E}">
        <p14:creationId xmlns:p14="http://schemas.microsoft.com/office/powerpoint/2010/main" val="5514684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6303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How Were Such Movements Justified?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(Aren’t They Incursions or Invasions?)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6" name="Text Placeholder 5"/>
          <p:cNvSpPr>
            <a:spLocks noGrp="1"/>
          </p:cNvSpPr>
          <p:nvPr>
            <p:ph sz="half" idx="1"/>
          </p:nvPr>
        </p:nvSpPr>
        <p:spPr>
          <a:xfrm>
            <a:off x="76200" y="2105685"/>
            <a:ext cx="4038600" cy="47244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bg1"/>
                </a:solidFill>
                <a:latin typeface="Berlin Sans FB" pitchFamily="34" charset="0"/>
              </a:rPr>
              <a:t>“African Genesis” 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chemeClr val="bg1"/>
                </a:solidFill>
                <a:latin typeface="Berlin Sans FB" pitchFamily="34" charset="0"/>
              </a:rPr>
              <a:t>Is Really an 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chemeClr val="bg1"/>
                </a:solidFill>
                <a:latin typeface="Berlin Sans FB" pitchFamily="34" charset="0"/>
              </a:rPr>
              <a:t>African “Incursion”?</a:t>
            </a:r>
          </a:p>
          <a:p>
            <a:pPr algn="ctr"/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No Idea. We Must Guess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????????????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Maybe, we had just “space” but no “places”?</a:t>
            </a:r>
          </a:p>
          <a:p>
            <a:pPr marL="0" indent="0">
              <a:buNone/>
            </a:pPr>
            <a:endParaRPr lang="en-US" dirty="0">
              <a:solidFill>
                <a:srgbClr val="FFFF00"/>
              </a:solidFill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8" name="Text Placeholder 7"/>
          <p:cNvSpPr>
            <a:spLocks noGrp="1"/>
          </p:cNvSpPr>
          <p:nvPr>
            <p:ph sz="half" idx="2"/>
          </p:nvPr>
        </p:nvSpPr>
        <p:spPr>
          <a:xfrm>
            <a:off x="4191000" y="2057400"/>
            <a:ext cx="4953000" cy="4800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3200" dirty="0" smtClean="0">
                <a:solidFill>
                  <a:schemeClr val="bg1"/>
                </a:solidFill>
                <a:latin typeface="Algerian" pitchFamily="82" charset="0"/>
              </a:rPr>
              <a:t>“</a:t>
            </a:r>
            <a:r>
              <a:rPr lang="en-US" sz="3200" dirty="0" smtClean="0">
                <a:solidFill>
                  <a:schemeClr val="bg1"/>
                </a:solidFill>
                <a:latin typeface="Berlin Sans FB" pitchFamily="34" charset="0"/>
              </a:rPr>
              <a:t>Novochercasskian Genesis”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chemeClr val="bg1"/>
                </a:solidFill>
                <a:latin typeface="Berlin Sans FB" pitchFamily="34" charset="0"/>
              </a:rPr>
              <a:t>Is Really an</a:t>
            </a:r>
          </a:p>
          <a:p>
            <a:pPr marL="0" indent="0" algn="ctr">
              <a:buNone/>
            </a:pPr>
            <a:r>
              <a:rPr lang="en-US" sz="3200" dirty="0" smtClean="0">
                <a:solidFill>
                  <a:schemeClr val="bg1"/>
                </a:solidFill>
                <a:latin typeface="Berlin Sans FB" pitchFamily="34" charset="0"/>
              </a:rPr>
              <a:t>Aryan “Invasion”</a:t>
            </a:r>
          </a:p>
          <a:p>
            <a:pPr marL="0" indent="0" algn="ctr">
              <a:buNone/>
            </a:pPr>
            <a:endParaRPr lang="en-US" dirty="0" smtClean="0"/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Hard to Answer, Too.</a:t>
            </a:r>
          </a:p>
          <a:p>
            <a:pPr marL="0" indent="0" algn="ctr">
              <a:buNone/>
            </a:pPr>
            <a:r>
              <a:rPr lang="en-US" dirty="0" smtClean="0">
                <a:solidFill>
                  <a:srgbClr val="FFFF00"/>
                </a:solidFill>
              </a:rPr>
              <a:t>???????????????</a:t>
            </a:r>
          </a:p>
          <a:p>
            <a:pPr marL="0" indent="0">
              <a:buNone/>
            </a:pPr>
            <a:endParaRPr lang="en-US" dirty="0" smtClean="0">
              <a:solidFill>
                <a:srgbClr val="FFFF00"/>
              </a:solidFill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Another Guess? </a:t>
            </a:r>
          </a:p>
          <a:p>
            <a:pPr marL="0" indent="0">
              <a:buNone/>
            </a:pPr>
            <a:r>
              <a:rPr lang="en-US" dirty="0" smtClean="0">
                <a:solidFill>
                  <a:srgbClr val="FFFF00"/>
                </a:solidFill>
              </a:rPr>
              <a:t>Maybe, we were not so tribal?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1131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6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500"/>
                                        <p:tgtEl>
                                          <p:spTgt spid="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4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6" dur="500"/>
                                        <p:tgtEl>
                                          <p:spTgt spid="8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9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1" dur="500"/>
                                        <p:tgtEl>
                                          <p:spTgt spid="8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8488C4"/>
            </a:gs>
            <a:gs pos="53000">
              <a:srgbClr val="D4DEFF"/>
            </a:gs>
            <a:gs pos="72000">
              <a:srgbClr val="D4DEFF"/>
            </a:gs>
            <a:gs pos="100000">
              <a:srgbClr val="96AB94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b="1" dirty="0" smtClean="0">
                <a:latin typeface="Juice ITC" pitchFamily="82" charset="0"/>
                <a:cs typeface="Aharoni" pitchFamily="2" charset="-79"/>
              </a:rPr>
              <a:t>Review #1</a:t>
            </a:r>
            <a:endParaRPr lang="en-US" sz="7200" b="1" dirty="0">
              <a:latin typeface="Juice ITC" pitchFamily="82" charset="0"/>
              <a:cs typeface="Aharoni" pitchFamily="2" charset="-79"/>
            </a:endParaRPr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>
          <a:xfrm>
            <a:off x="457200" y="1371600"/>
            <a:ext cx="8229600" cy="5257800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Candara" pitchFamily="34" charset="0"/>
              </a:rPr>
              <a:t>There was an ancient </a:t>
            </a:r>
            <a:r>
              <a:rPr lang="en-US" dirty="0">
                <a:latin typeface="Candara" pitchFamily="34" charset="0"/>
              </a:rPr>
              <a:t>globalization, </a:t>
            </a:r>
            <a:r>
              <a:rPr lang="en-US" dirty="0" smtClean="0">
                <a:latin typeface="Candara" pitchFamily="34" charset="0"/>
              </a:rPr>
              <a:t>yes</a:t>
            </a:r>
          </a:p>
          <a:p>
            <a:r>
              <a:rPr lang="en-US" dirty="0" smtClean="0">
                <a:latin typeface="Candara" pitchFamily="34" charset="0"/>
              </a:rPr>
              <a:t>But, there was minimal </a:t>
            </a:r>
            <a:r>
              <a:rPr lang="en-US" u="sng" dirty="0">
                <a:latin typeface="Candara" pitchFamily="34" charset="0"/>
              </a:rPr>
              <a:t>communication</a:t>
            </a:r>
            <a:r>
              <a:rPr lang="en-US" dirty="0">
                <a:latin typeface="Candara" pitchFamily="34" charset="0"/>
              </a:rPr>
              <a:t> in “actual </a:t>
            </a:r>
            <a:r>
              <a:rPr lang="en-US" dirty="0" smtClean="0">
                <a:latin typeface="Candara" pitchFamily="34" charset="0"/>
              </a:rPr>
              <a:t>practice.”</a:t>
            </a:r>
          </a:p>
          <a:p>
            <a:r>
              <a:rPr lang="en-US" dirty="0" smtClean="0">
                <a:latin typeface="Candara" pitchFamily="34" charset="0"/>
              </a:rPr>
              <a:t>Therefore, no globalization in “actual practice” </a:t>
            </a:r>
          </a:p>
          <a:p>
            <a:r>
              <a:rPr lang="en-US" dirty="0" smtClean="0">
                <a:latin typeface="Candara" pitchFamily="34" charset="0"/>
              </a:rPr>
              <a:t>Communication </a:t>
            </a:r>
            <a:r>
              <a:rPr lang="en-US" dirty="0">
                <a:latin typeface="Candara" pitchFamily="34" charset="0"/>
              </a:rPr>
              <a:t>is minimal for two reasons:</a:t>
            </a:r>
          </a:p>
          <a:p>
            <a:pPr lvl="1"/>
            <a:r>
              <a:rPr lang="en-US" sz="3200" dirty="0" smtClean="0">
                <a:latin typeface="Candara" pitchFamily="34" charset="0"/>
              </a:rPr>
              <a:t>Humanity is spread thinly across the globe</a:t>
            </a:r>
          </a:p>
          <a:p>
            <a:pPr lvl="1"/>
            <a:r>
              <a:rPr lang="en-US" sz="3200" dirty="0" smtClean="0">
                <a:latin typeface="Candara" pitchFamily="34" charset="0"/>
              </a:rPr>
              <a:t>Appropriate communication technology does </a:t>
            </a:r>
            <a:r>
              <a:rPr lang="en-US" sz="3200" dirty="0">
                <a:latin typeface="Candara" pitchFamily="34" charset="0"/>
              </a:rPr>
              <a:t>not  </a:t>
            </a:r>
            <a:r>
              <a:rPr lang="en-US" sz="3200" dirty="0" smtClean="0">
                <a:latin typeface="Candara" pitchFamily="34" charset="0"/>
              </a:rPr>
              <a:t>exist</a:t>
            </a:r>
            <a:endParaRPr lang="en-US" sz="32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95895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0" presetID="42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5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381000" y="2286000"/>
            <a:ext cx="8229600" cy="18288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Therefore….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/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Two Theses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02022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516562"/>
          </a:xfrm>
        </p:spPr>
        <p:txBody>
          <a:bodyPr>
            <a:normAutofit/>
          </a:bodyPr>
          <a:lstStyle/>
          <a:p>
            <a:r>
              <a:rPr lang="en-US" sz="6600" b="1" dirty="0">
                <a:solidFill>
                  <a:schemeClr val="bg1"/>
                </a:solidFill>
                <a:latin typeface="Candara" pitchFamily="34" charset="0"/>
              </a:rPr>
              <a:t>Thesis 1: </a:t>
            </a:r>
            <a:r>
              <a:rPr lang="en-US" sz="6600" b="1" dirty="0" smtClean="0">
                <a:solidFill>
                  <a:schemeClr val="bg1"/>
                </a:solidFill>
                <a:latin typeface="Candara" pitchFamily="34" charset="0"/>
              </a:rPr>
              <a:t/>
            </a:r>
            <a:br>
              <a:rPr lang="en-US" sz="6600" b="1" dirty="0" smtClean="0">
                <a:solidFill>
                  <a:schemeClr val="bg1"/>
                </a:solidFill>
                <a:latin typeface="Candara" pitchFamily="34" charset="0"/>
              </a:rPr>
            </a:br>
            <a:r>
              <a:rPr lang="en-US" sz="6600" b="1" dirty="0" smtClean="0">
                <a:solidFill>
                  <a:schemeClr val="bg1"/>
                </a:solidFill>
                <a:latin typeface="Candara" pitchFamily="34" charset="0"/>
              </a:rPr>
              <a:t>First</a:t>
            </a:r>
            <a:r>
              <a:rPr lang="en-US" sz="6600" b="1" dirty="0">
                <a:solidFill>
                  <a:schemeClr val="bg1"/>
                </a:solidFill>
                <a:latin typeface="Candara" pitchFamily="34" charset="0"/>
              </a:rPr>
              <a:t>, we globalized; </a:t>
            </a:r>
            <a:br>
              <a:rPr lang="en-US" sz="6600" b="1" dirty="0">
                <a:solidFill>
                  <a:schemeClr val="bg1"/>
                </a:solidFill>
                <a:latin typeface="Candara" pitchFamily="34" charset="0"/>
              </a:rPr>
            </a:br>
            <a:r>
              <a:rPr lang="en-US" sz="6600" b="1" dirty="0">
                <a:solidFill>
                  <a:schemeClr val="bg1"/>
                </a:solidFill>
                <a:latin typeface="Candara" pitchFamily="34" charset="0"/>
              </a:rPr>
              <a:t>then, </a:t>
            </a:r>
            <a:r>
              <a:rPr lang="en-US" sz="6600" b="1" dirty="0" smtClean="0">
                <a:solidFill>
                  <a:schemeClr val="bg1"/>
                </a:solidFill>
                <a:latin typeface="Candara" pitchFamily="34" charset="0"/>
              </a:rPr>
              <a:t/>
            </a:r>
            <a:br>
              <a:rPr lang="en-US" sz="6600" b="1" dirty="0" smtClean="0">
                <a:solidFill>
                  <a:schemeClr val="bg1"/>
                </a:solidFill>
                <a:latin typeface="Candara" pitchFamily="34" charset="0"/>
              </a:rPr>
            </a:br>
            <a:r>
              <a:rPr lang="en-US" sz="6600" b="1" dirty="0" smtClean="0">
                <a:solidFill>
                  <a:schemeClr val="bg1"/>
                </a:solidFill>
                <a:latin typeface="Candara" pitchFamily="34" charset="0"/>
              </a:rPr>
              <a:t>we </a:t>
            </a:r>
            <a:r>
              <a:rPr lang="en-US" sz="6600" b="1" dirty="0">
                <a:solidFill>
                  <a:schemeClr val="bg1"/>
                </a:solidFill>
                <a:latin typeface="Candara" pitchFamily="34" charset="0"/>
              </a:rPr>
              <a:t>territorialized </a:t>
            </a:r>
            <a:r>
              <a:rPr lang="en-US" sz="6600" dirty="0">
                <a:latin typeface="Candara" pitchFamily="34" charset="0"/>
              </a:rPr>
              <a:t> </a:t>
            </a:r>
            <a:br>
              <a:rPr lang="en-US" sz="6600" dirty="0">
                <a:latin typeface="Candara" pitchFamily="34" charset="0"/>
              </a:rPr>
            </a:br>
            <a:endParaRPr lang="en-US" sz="6600" dirty="0">
              <a:latin typeface="Candara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07156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686800" cy="2163762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Berlin Sans FB" pitchFamily="34" charset="0"/>
              </a:rPr>
              <a:t>“</a:t>
            </a:r>
            <a:r>
              <a:rPr lang="en-US" sz="4800" dirty="0">
                <a:solidFill>
                  <a:schemeClr val="bg1"/>
                </a:solidFill>
                <a:latin typeface="Berlin Sans FB" pitchFamily="34" charset="0"/>
              </a:rPr>
              <a:t>Space” Became “Place”</a:t>
            </a:r>
            <a:br>
              <a:rPr lang="en-US" sz="4800" dirty="0">
                <a:solidFill>
                  <a:schemeClr val="bg1"/>
                </a:solidFill>
                <a:latin typeface="Berlin Sans FB" pitchFamily="34" charset="0"/>
              </a:rPr>
            </a:br>
            <a:r>
              <a:rPr lang="en-US" sz="4800" u="sng" dirty="0">
                <a:solidFill>
                  <a:schemeClr val="bg1"/>
                </a:solidFill>
                <a:latin typeface="Berlin Sans FB" pitchFamily="34" charset="0"/>
              </a:rPr>
              <a:t>Our</a:t>
            </a:r>
            <a:r>
              <a:rPr lang="en-US" sz="4800" dirty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sz="4800" dirty="0" smtClean="0">
                <a:solidFill>
                  <a:schemeClr val="bg1"/>
                </a:solidFill>
                <a:latin typeface="Berlin Sans FB" pitchFamily="34" charset="0"/>
              </a:rPr>
              <a:t>“Place”: </a:t>
            </a:r>
            <a:r>
              <a:rPr lang="en-US" sz="4800" dirty="0">
                <a:solidFill>
                  <a:schemeClr val="bg1"/>
                </a:solidFill>
                <a:latin typeface="Berlin Sans FB" pitchFamily="34" charset="0"/>
              </a:rPr>
              <a:t>The “Nationalities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133600"/>
            <a:ext cx="8229600" cy="4724400"/>
          </a:xfrm>
        </p:spPr>
      </p:pic>
    </p:spTree>
    <p:extLst>
      <p:ext uri="{BB962C8B-B14F-4D97-AF65-F5344CB8AC3E}">
        <p14:creationId xmlns:p14="http://schemas.microsoft.com/office/powerpoint/2010/main" val="3817756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533400" y="0"/>
            <a:ext cx="8229600" cy="6477000"/>
          </a:xfrm>
        </p:spPr>
        <p:txBody>
          <a:bodyPr/>
          <a:lstStyle/>
          <a:p>
            <a:r>
              <a:rPr lang="en-US" sz="7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Thesis 2: </a:t>
            </a:r>
            <a:r>
              <a:rPr lang="en-US" sz="7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7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7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First</a:t>
            </a:r>
            <a:r>
              <a:rPr lang="en-US" sz="7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we globalized; </a:t>
            </a:r>
            <a:r>
              <a:rPr lang="en-US" sz="7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7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7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then</a:t>
            </a:r>
            <a:r>
              <a:rPr lang="en-US" sz="7200" dirty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, </a:t>
            </a:r>
            <a:r>
              <a:rPr lang="en-US" sz="7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/>
            </a:r>
            <a:br>
              <a:rPr lang="en-US" sz="7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</a:br>
            <a:r>
              <a:rPr lang="en-US" sz="7200" dirty="0" smtClean="0">
                <a:solidFill>
                  <a:schemeClr val="bg1"/>
                </a:solidFill>
                <a:latin typeface="Calibri" pitchFamily="34" charset="0"/>
                <a:cs typeface="Calibri" pitchFamily="34" charset="0"/>
              </a:rPr>
              <a:t>we tribalized</a:t>
            </a:r>
            <a:r>
              <a:rPr lang="en-US" dirty="0" smtClean="0"/>
              <a:t>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08761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4176"/>
            <a:ext cx="9144000" cy="1738423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“Ourselves” vs “Others”, “Us” vs “Them”</a:t>
            </a:r>
            <a:b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</a:t>
            </a:r>
            <a:r>
              <a:rPr lang="en-US" u="sng" dirty="0">
                <a:solidFill>
                  <a:schemeClr val="bg1"/>
                </a:solidFill>
                <a:latin typeface="Berlin Sans FB" pitchFamily="34" charset="0"/>
              </a:rPr>
              <a:t>Our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People, </a:t>
            </a:r>
            <a:r>
              <a:rPr lang="en-US" u="sng" dirty="0">
                <a:solidFill>
                  <a:schemeClr val="bg1"/>
                </a:solidFill>
                <a:latin typeface="Berlin Sans FB" pitchFamily="34" charset="0"/>
              </a:rPr>
              <a:t>Our</a:t>
            </a:r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 Tribe, </a:t>
            </a:r>
            <a:r>
              <a:rPr lang="en-US" u="sng" dirty="0" smtClean="0">
                <a:solidFill>
                  <a:schemeClr val="bg1"/>
                </a:solidFill>
                <a:latin typeface="Berlin Sans FB" pitchFamily="34" charset="0"/>
              </a:rPr>
              <a:t>Our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 Race</a:t>
            </a:r>
            <a:endParaRPr lang="en-US" dirty="0">
              <a:solidFill>
                <a:schemeClr val="bg1"/>
              </a:solidFill>
              <a:latin typeface="Berlin Sans FB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981200"/>
            <a:ext cx="7620000" cy="4798771"/>
          </a:xfrm>
        </p:spPr>
      </p:pic>
    </p:spTree>
    <p:extLst>
      <p:ext uri="{BB962C8B-B14F-4D97-AF65-F5344CB8AC3E}">
        <p14:creationId xmlns:p14="http://schemas.microsoft.com/office/powerpoint/2010/main" val="3230020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0" y="4953000"/>
            <a:ext cx="7772400" cy="1362075"/>
          </a:xfrm>
        </p:spPr>
        <p:txBody>
          <a:bodyPr>
            <a:normAutofit/>
          </a:bodyPr>
          <a:lstStyle/>
          <a:p>
            <a:r>
              <a:rPr lang="en-US" sz="44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Just One little Problem….</a:t>
            </a:r>
            <a:endParaRPr lang="en-US" sz="44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-27915" y="152400"/>
            <a:ext cx="9067800" cy="4038600"/>
          </a:xfrm>
        </p:spPr>
        <p:txBody>
          <a:bodyPr>
            <a:noAutofit/>
          </a:bodyPr>
          <a:lstStyle/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omic Sans MS" pitchFamily="66" charset="0"/>
              </a:rPr>
              <a:t>Bottom Line: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</a:rPr>
              <a:t>Minimal </a:t>
            </a:r>
            <a:r>
              <a:rPr lang="en-US" sz="3600" u="sng" dirty="0" smtClean="0">
                <a:solidFill>
                  <a:srgbClr val="FF0000"/>
                </a:solidFill>
                <a:latin typeface="Comic Sans MS" pitchFamily="66" charset="0"/>
              </a:rPr>
              <a:t>communication</a:t>
            </a:r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</a:rPr>
              <a:t> between “places”</a:t>
            </a: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</a:rPr>
              <a:t>means no (serious) globalization</a:t>
            </a:r>
          </a:p>
          <a:p>
            <a:pPr algn="ctr"/>
            <a:endParaRPr lang="en-US" sz="3600" dirty="0">
              <a:solidFill>
                <a:srgbClr val="FF0000"/>
              </a:solidFill>
              <a:latin typeface="Comic Sans MS" pitchFamily="66" charset="0"/>
            </a:endParaRPr>
          </a:p>
          <a:p>
            <a:pPr algn="ctr"/>
            <a:r>
              <a:rPr lang="en-US" sz="3600" dirty="0" smtClean="0">
                <a:solidFill>
                  <a:srgbClr val="FF0000"/>
                </a:solidFill>
                <a:latin typeface="Comic Sans MS" pitchFamily="66" charset="0"/>
              </a:rPr>
              <a:t>Humanity precipitated out into </a:t>
            </a:r>
          </a:p>
          <a:p>
            <a:pPr algn="ctr"/>
            <a:r>
              <a:rPr lang="en-US" sz="3600" b="1" dirty="0" smtClean="0">
                <a:solidFill>
                  <a:srgbClr val="FF0000"/>
                </a:solidFill>
                <a:latin typeface="Comic Sans MS" pitchFamily="66" charset="0"/>
              </a:rPr>
              <a:t>realms of difference</a:t>
            </a:r>
            <a:endParaRPr lang="en-US" sz="3600" b="1" dirty="0">
              <a:solidFill>
                <a:srgbClr val="FF0000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22257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31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2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7" dur="2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2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7" dur="20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2" dur="2000"/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000" dirty="0" smtClean="0">
                <a:latin typeface="Algerian" pitchFamily="82" charset="0"/>
              </a:rPr>
              <a:t>Exchange &amp; communication of</a:t>
            </a:r>
            <a:endParaRPr lang="en-US" sz="4000" dirty="0">
              <a:latin typeface="Algerian" pitchFamily="82" charset="0"/>
            </a:endParaRPr>
          </a:p>
        </p:txBody>
      </p:sp>
      <p:sp>
        <p:nvSpPr>
          <p:cNvPr id="5" name="Content Placeholder 4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en-US" dirty="0">
                <a:latin typeface="Aharoni" pitchFamily="2" charset="-79"/>
                <a:cs typeface="Aharoni" pitchFamily="2" charset="-79"/>
              </a:rPr>
              <a:t>Goods, </a:t>
            </a:r>
            <a:endParaRPr lang="en-US" dirty="0" smtClean="0">
              <a:latin typeface="Aharoni" pitchFamily="2" charset="-79"/>
              <a:cs typeface="Aharoni" pitchFamily="2" charset="-79"/>
            </a:endParaRPr>
          </a:p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services,</a:t>
            </a:r>
          </a:p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People,</a:t>
            </a:r>
          </a:p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information</a:t>
            </a:r>
            <a:r>
              <a:rPr lang="en-US" dirty="0">
                <a:latin typeface="Aharoni" pitchFamily="2" charset="-79"/>
                <a:cs typeface="Aharoni" pitchFamily="2" charset="-79"/>
              </a:rPr>
              <a:t>, </a:t>
            </a:r>
            <a:endParaRPr lang="en-US" dirty="0" smtClean="0">
              <a:latin typeface="Aharoni" pitchFamily="2" charset="-79"/>
              <a:cs typeface="Aharoni" pitchFamily="2" charset="-79"/>
            </a:endParaRPr>
          </a:p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Capital,</a:t>
            </a:r>
          </a:p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Fashion,</a:t>
            </a:r>
          </a:p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Languages, </a:t>
            </a:r>
          </a:p>
          <a:p>
            <a:r>
              <a:rPr lang="en-US" dirty="0" smtClean="0">
                <a:latin typeface="Aharoni" pitchFamily="2" charset="-79"/>
                <a:cs typeface="Aharoni" pitchFamily="2" charset="-79"/>
              </a:rPr>
              <a:t>cultures , etc</a:t>
            </a:r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6" name="Content Placeholder 5"/>
          <p:cNvSpPr>
            <a:spLocks noGrp="1"/>
          </p:cNvSpPr>
          <p:nvPr>
            <p:ph sz="half" idx="2"/>
          </p:nvPr>
        </p:nvSpPr>
        <p:spPr>
          <a:xfrm>
            <a:off x="3562350" y="3028950"/>
            <a:ext cx="5562600" cy="3810000"/>
          </a:xfrm>
        </p:spPr>
        <p:txBody>
          <a:bodyPr>
            <a:normAutofit/>
          </a:bodyPr>
          <a:lstStyle/>
          <a:p>
            <a:r>
              <a:rPr lang="en-US" sz="4000" dirty="0">
                <a:latin typeface="Bernard MT Condensed" pitchFamily="18" charset="0"/>
                <a:cs typeface="Aharoni" pitchFamily="2" charset="-79"/>
              </a:rPr>
              <a:t>across </a:t>
            </a:r>
            <a:r>
              <a:rPr lang="en-US" sz="4000" dirty="0" smtClean="0">
                <a:latin typeface="Bernard MT Condensed" pitchFamily="18" charset="0"/>
                <a:cs typeface="Aharoni" pitchFamily="2" charset="-79"/>
              </a:rPr>
              <a:t>boarders</a:t>
            </a:r>
            <a:r>
              <a:rPr lang="en-US" sz="4000" dirty="0">
                <a:latin typeface="Bernard MT Condensed" pitchFamily="18" charset="0"/>
                <a:cs typeface="Aharoni" pitchFamily="2" charset="-79"/>
              </a:rPr>
              <a:t>, </a:t>
            </a:r>
            <a:endParaRPr lang="en-US" sz="4000" dirty="0" smtClean="0">
              <a:latin typeface="Bernard MT Condensed" pitchFamily="18" charset="0"/>
              <a:cs typeface="Aharoni" pitchFamily="2" charset="-79"/>
            </a:endParaRPr>
          </a:p>
          <a:p>
            <a:endParaRPr lang="en-US" sz="4000" dirty="0">
              <a:latin typeface="Bernard MT Condensed" pitchFamily="18" charset="0"/>
              <a:cs typeface="Aharoni" pitchFamily="2" charset="-79"/>
            </a:endParaRPr>
          </a:p>
          <a:p>
            <a:r>
              <a:rPr lang="en-US" sz="4000" dirty="0">
                <a:latin typeface="Bernard MT Condensed" pitchFamily="18" charset="0"/>
                <a:cs typeface="Aharoni" pitchFamily="2" charset="-79"/>
              </a:rPr>
              <a:t>into </a:t>
            </a:r>
            <a:r>
              <a:rPr lang="en-US" sz="4000" dirty="0" smtClean="0">
                <a:latin typeface="Bernard MT Condensed" pitchFamily="18" charset="0"/>
                <a:cs typeface="Aharoni" pitchFamily="2" charset="-79"/>
              </a:rPr>
              <a:t>territories </a:t>
            </a:r>
            <a:r>
              <a:rPr lang="en-US" sz="4000" dirty="0">
                <a:latin typeface="Bernard MT Condensed" pitchFamily="18" charset="0"/>
                <a:cs typeface="Aharoni" pitchFamily="2" charset="-79"/>
              </a:rPr>
              <a:t>of others, </a:t>
            </a:r>
            <a:endParaRPr lang="en-US" sz="4000" dirty="0" smtClean="0">
              <a:latin typeface="Bernard MT Condensed" pitchFamily="18" charset="0"/>
              <a:cs typeface="Aharoni" pitchFamily="2" charset="-79"/>
            </a:endParaRPr>
          </a:p>
          <a:p>
            <a:endParaRPr lang="en-US" sz="4000" dirty="0">
              <a:latin typeface="Bernard MT Condensed" pitchFamily="18" charset="0"/>
              <a:cs typeface="Aharoni" pitchFamily="2" charset="-79"/>
            </a:endParaRPr>
          </a:p>
          <a:p>
            <a:r>
              <a:rPr lang="en-US" sz="4000" dirty="0">
                <a:latin typeface="Bernard MT Condensed" pitchFamily="18" charset="0"/>
                <a:cs typeface="Aharoni" pitchFamily="2" charset="-79"/>
              </a:rPr>
              <a:t>without limit</a:t>
            </a:r>
          </a:p>
          <a:p>
            <a:endParaRPr lang="en-US" sz="3200" dirty="0">
              <a:latin typeface="Aharoni" pitchFamily="2" charset="-79"/>
              <a:cs typeface="Aharoni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164560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7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47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47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5" presetID="47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40" presetID="47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ind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3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79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8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pu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34" presetClass="emph" presetSubtype="0" fill="hold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98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99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0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1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2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3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04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05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6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07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8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09" presetID="34" presetClass="emph" presetSubtype="0" fill="hold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0.0 0.0 L 0.0 -0.07213" pathEditMode="relative" ptsTypes="">
                                      <p:cBhvr>
                                        <p:cTn id="110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Rot by="1500000">
                                      <p:cBhvr>
                                        <p:cTn id="111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2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13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14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28000">
              <a:srgbClr val="9966FF"/>
            </a:gs>
            <a:gs pos="39000">
              <a:srgbClr val="CC99FF"/>
            </a:gs>
            <a:gs pos="54000">
              <a:srgbClr val="99CCFF"/>
            </a:gs>
            <a:gs pos="100000">
              <a:srgbClr val="CCCCF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Title 1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049962"/>
          </a:xfrm>
        </p:spPr>
        <p:txBody>
          <a:bodyPr>
            <a:noAutofit/>
          </a:bodyPr>
          <a:lstStyle/>
          <a:p>
            <a:r>
              <a:rPr lang="en-US" sz="8000" b="1" smtClean="0">
                <a:latin typeface="Juice ITC" pitchFamily="82" charset="0"/>
              </a:rPr>
              <a:t>Review </a:t>
            </a:r>
            <a:r>
              <a:rPr lang="en-US" sz="8000" b="1" dirty="0" smtClean="0">
                <a:latin typeface="Juice ITC" pitchFamily="82" charset="0"/>
              </a:rPr>
              <a:t>#2:</a:t>
            </a:r>
            <a:br>
              <a:rPr lang="en-US" sz="8000" b="1" dirty="0" smtClean="0">
                <a:latin typeface="Juice ITC" pitchFamily="82" charset="0"/>
              </a:rPr>
            </a:br>
            <a:r>
              <a:rPr lang="en-US" sz="8000" b="1" dirty="0" smtClean="0">
                <a:latin typeface="Juice ITC" pitchFamily="82" charset="0"/>
              </a:rPr>
              <a:t>We do know more   </a:t>
            </a:r>
            <a:br>
              <a:rPr lang="en-US" sz="8000" b="1" dirty="0" smtClean="0">
                <a:latin typeface="Juice ITC" pitchFamily="82" charset="0"/>
              </a:rPr>
            </a:br>
            <a:r>
              <a:rPr lang="en-US" sz="8000" b="1" dirty="0" smtClean="0">
                <a:latin typeface="Juice ITC" pitchFamily="82" charset="0"/>
              </a:rPr>
              <a:t>about </a:t>
            </a:r>
            <a:br>
              <a:rPr lang="en-US" sz="8000" b="1" dirty="0" smtClean="0">
                <a:latin typeface="Juice ITC" pitchFamily="82" charset="0"/>
              </a:rPr>
            </a:br>
            <a:r>
              <a:rPr lang="en-US" sz="8000" b="1" dirty="0" smtClean="0">
                <a:latin typeface="Juice ITC" pitchFamily="82" charset="0"/>
              </a:rPr>
              <a:t>recent globalizations</a:t>
            </a:r>
            <a:endParaRPr lang="en-US" sz="8000" b="1" dirty="0">
              <a:latin typeface="Juice ITC" pitchFamily="8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739876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Again, Communication = the key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sz="half"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3078011"/>
            <a:ext cx="3160319" cy="3758864"/>
          </a:xfrm>
        </p:spPr>
      </p:pic>
      <p:pic>
        <p:nvPicPr>
          <p:cNvPr id="3" name="Content Placeholder 2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15481" y="1447800"/>
            <a:ext cx="6504376" cy="4191000"/>
          </a:xfrm>
        </p:spPr>
      </p:pic>
    </p:spTree>
    <p:extLst>
      <p:ext uri="{BB962C8B-B14F-4D97-AF65-F5344CB8AC3E}">
        <p14:creationId xmlns:p14="http://schemas.microsoft.com/office/powerpoint/2010/main" val="1326504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CCCCFF"/>
            </a:gs>
            <a:gs pos="17999">
              <a:srgbClr val="99CCFF"/>
            </a:gs>
            <a:gs pos="28000">
              <a:srgbClr val="9966FF"/>
            </a:gs>
            <a:gs pos="39000">
              <a:srgbClr val="CC99FF"/>
            </a:gs>
            <a:gs pos="54000">
              <a:srgbClr val="99CCFF"/>
            </a:gs>
            <a:gs pos="100000">
              <a:srgbClr val="CCCCFF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And…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33400" y="1828800"/>
            <a:ext cx="8229600" cy="4495800"/>
          </a:xfrm>
        </p:spPr>
        <p:txBody>
          <a:bodyPr/>
          <a:lstStyle/>
          <a:p>
            <a:pPr marL="0" indent="0" algn="ctr">
              <a:buNone/>
            </a:pPr>
            <a:r>
              <a:rPr lang="en-US" sz="4800" dirty="0" smtClean="0">
                <a:latin typeface="Impact" pitchFamily="34" charset="0"/>
              </a:rPr>
              <a:t>we </a:t>
            </a:r>
            <a:r>
              <a:rPr lang="en-US" sz="4800" dirty="0">
                <a:latin typeface="Impact" pitchFamily="34" charset="0"/>
              </a:rPr>
              <a:t>know a great deal </a:t>
            </a:r>
          </a:p>
          <a:p>
            <a:pPr marL="0" indent="0" algn="ctr">
              <a:buNone/>
            </a:pPr>
            <a:r>
              <a:rPr lang="en-US" sz="4800" dirty="0">
                <a:latin typeface="Impact" pitchFamily="34" charset="0"/>
              </a:rPr>
              <a:t>about </a:t>
            </a:r>
          </a:p>
          <a:p>
            <a:pPr marL="0" indent="0" algn="ctr">
              <a:buNone/>
            </a:pPr>
            <a:r>
              <a:rPr lang="en-US" sz="4800" dirty="0">
                <a:latin typeface="Impact" pitchFamily="34" charset="0"/>
              </a:rPr>
              <a:t>how </a:t>
            </a:r>
            <a:r>
              <a:rPr lang="en-US" sz="4800" dirty="0" smtClean="0">
                <a:latin typeface="Impact" pitchFamily="34" charset="0"/>
              </a:rPr>
              <a:t>these recent globalizations  </a:t>
            </a:r>
          </a:p>
          <a:p>
            <a:pPr marL="0" indent="0" algn="ctr">
              <a:buNone/>
            </a:pPr>
            <a:r>
              <a:rPr lang="en-US" sz="4800" dirty="0" smtClean="0">
                <a:latin typeface="Impact" pitchFamily="34" charset="0"/>
              </a:rPr>
              <a:t>were </a:t>
            </a:r>
            <a:r>
              <a:rPr lang="en-US" sz="4800" dirty="0">
                <a:latin typeface="Impact" pitchFamily="34" charset="0"/>
              </a:rPr>
              <a:t>justified </a:t>
            </a:r>
            <a:r>
              <a:rPr lang="en-US" sz="4800" dirty="0" smtClean="0">
                <a:latin typeface="Impact" pitchFamily="34" charset="0"/>
              </a:rPr>
              <a:t>by </a:t>
            </a:r>
          </a:p>
          <a:p>
            <a:pPr marL="0" indent="0" algn="ctr">
              <a:buNone/>
            </a:pPr>
            <a:r>
              <a:rPr lang="en-US" sz="4800" u="sng" dirty="0" smtClean="0">
                <a:latin typeface="Impact" pitchFamily="34" charset="0"/>
              </a:rPr>
              <a:t>religion</a:t>
            </a:r>
            <a:r>
              <a:rPr lang="en-US" sz="4800" dirty="0"/>
              <a:t>.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0249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>
            <a:alpha val="5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b="1" dirty="0" smtClean="0">
                <a:latin typeface="Bradley Hand ITC" pitchFamily="66" charset="0"/>
              </a:rPr>
              <a:t>The Story</a:t>
            </a:r>
            <a:endParaRPr lang="en-US" sz="8000" b="1" dirty="0">
              <a:latin typeface="Bradley Hand ITC" pitchFamily="66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1600200"/>
            <a:ext cx="9144000" cy="525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4800" dirty="0" smtClean="0"/>
              <a:t>We know how globalization </a:t>
            </a:r>
          </a:p>
          <a:p>
            <a:pPr marL="0" indent="0" algn="ctr">
              <a:buNone/>
            </a:pPr>
            <a:r>
              <a:rPr lang="en-US" sz="4800" dirty="0" smtClean="0"/>
              <a:t>came about </a:t>
            </a:r>
          </a:p>
          <a:p>
            <a:pPr marL="0" indent="0" algn="ctr">
              <a:buNone/>
            </a:pPr>
            <a:r>
              <a:rPr lang="en-US" sz="4800" dirty="0" smtClean="0"/>
              <a:t>by means of </a:t>
            </a:r>
          </a:p>
          <a:p>
            <a:pPr marL="0" indent="0" algn="ctr">
              <a:buNone/>
            </a:pPr>
            <a:r>
              <a:rPr lang="en-US" sz="4800" dirty="0" smtClean="0"/>
              <a:t>communicating </a:t>
            </a:r>
          </a:p>
          <a:p>
            <a:pPr marL="0" indent="0" algn="ctr">
              <a:buNone/>
            </a:pPr>
            <a:r>
              <a:rPr lang="en-US" sz="4800" dirty="0" smtClean="0"/>
              <a:t>political, economic &amp; cultural systems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2718384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1066800"/>
            <a:ext cx="8229600" cy="4572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Britannic Bold" pitchFamily="34" charset="0"/>
              </a:rPr>
              <a:t>that is, </a:t>
            </a:r>
            <a:br>
              <a:rPr lang="en-US" sz="6000" dirty="0" smtClean="0">
                <a:latin typeface="Britannic Bold" pitchFamily="34" charset="0"/>
              </a:rPr>
            </a:br>
            <a:r>
              <a:rPr lang="en-US" sz="6000" dirty="0" smtClean="0">
                <a:latin typeface="Britannic Bold" pitchFamily="34" charset="0"/>
              </a:rPr>
              <a:t>by</a:t>
            </a:r>
            <a:br>
              <a:rPr lang="en-US" sz="6000" dirty="0" smtClean="0">
                <a:latin typeface="Britannic Bold" pitchFamily="34" charset="0"/>
              </a:rPr>
            </a:br>
            <a:r>
              <a:rPr lang="en-US" sz="6000" dirty="0" smtClean="0">
                <a:latin typeface="Britannic Bold" pitchFamily="34" charset="0"/>
              </a:rPr>
              <a:t>colonialism </a:t>
            </a:r>
            <a:r>
              <a:rPr lang="en-US" sz="6000" dirty="0">
                <a:latin typeface="Britannic Bold" pitchFamily="34" charset="0"/>
              </a:rPr>
              <a:t>and </a:t>
            </a:r>
            <a:r>
              <a:rPr lang="en-US" sz="6000" dirty="0" smtClean="0">
                <a:latin typeface="Britannic Bold" pitchFamily="34" charset="0"/>
              </a:rPr>
              <a:t>empire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3593365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4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668962"/>
          </a:xfrm>
        </p:spPr>
        <p:txBody>
          <a:bodyPr/>
          <a:lstStyle/>
          <a:p>
            <a:r>
              <a:rPr lang="en-US" dirty="0"/>
              <a:t/>
            </a:r>
            <a:br>
              <a:rPr lang="en-US" dirty="0"/>
            </a:br>
            <a:r>
              <a:rPr lang="en-US" dirty="0">
                <a:latin typeface="Aharoni" pitchFamily="2" charset="-79"/>
                <a:cs typeface="Aharoni" pitchFamily="2" charset="-79"/>
              </a:rPr>
              <a:t>Second, 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we know how globalization </a:t>
            </a:r>
            <a:br>
              <a:rPr lang="en-US" dirty="0" smtClean="0">
                <a:latin typeface="Aharoni" pitchFamily="2" charset="-79"/>
                <a:cs typeface="Aharoni" pitchFamily="2" charset="-79"/>
              </a:rPr>
            </a:br>
            <a:r>
              <a:rPr lang="en-US" dirty="0" smtClean="0">
                <a:latin typeface="Aharoni" pitchFamily="2" charset="-79"/>
                <a:cs typeface="Aharoni" pitchFamily="2" charset="-79"/>
              </a:rPr>
              <a:t>was seen as</a:t>
            </a:r>
            <a:br>
              <a:rPr lang="en-US" dirty="0" smtClean="0">
                <a:latin typeface="Aharoni" pitchFamily="2" charset="-79"/>
                <a:cs typeface="Aharoni" pitchFamily="2" charset="-79"/>
              </a:rPr>
            </a:br>
            <a:r>
              <a:rPr lang="en-US" dirty="0" smtClean="0">
                <a:latin typeface="Aharoni" pitchFamily="2" charset="-79"/>
                <a:cs typeface="Aharoni" pitchFamily="2" charset="-79"/>
              </a:rPr>
              <a:t>legitimate</a:t>
            </a:r>
            <a:r>
              <a:rPr lang="en-US" dirty="0">
                <a:latin typeface="Aharoni" pitchFamily="2" charset="-79"/>
                <a:cs typeface="Aharoni" pitchFamily="2" charset="-79"/>
              </a:rPr>
              <a:t>, even 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obligatory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36182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92D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85800"/>
            <a:ext cx="7772400" cy="2914651"/>
          </a:xfrm>
        </p:spPr>
        <p:txBody>
          <a:bodyPr>
            <a:normAutofit/>
          </a:bodyPr>
          <a:lstStyle/>
          <a:p>
            <a:r>
              <a:rPr lang="en-US" sz="6000" dirty="0" smtClean="0">
                <a:latin typeface="Candara" pitchFamily="34" charset="0"/>
              </a:rPr>
              <a:t>in large part </a:t>
            </a:r>
            <a:br>
              <a:rPr lang="en-US" sz="6000" dirty="0" smtClean="0">
                <a:latin typeface="Candara" pitchFamily="34" charset="0"/>
              </a:rPr>
            </a:br>
            <a:r>
              <a:rPr lang="en-US" sz="6000" dirty="0" smtClean="0">
                <a:latin typeface="Candara" pitchFamily="34" charset="0"/>
              </a:rPr>
              <a:t>because </a:t>
            </a:r>
            <a:r>
              <a:rPr lang="en-US" sz="6000" dirty="0">
                <a:latin typeface="Candara" pitchFamily="34" charset="0"/>
              </a:rPr>
              <a:t>of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9600" dirty="0" smtClean="0">
                <a:solidFill>
                  <a:schemeClr val="tx1"/>
                </a:solidFill>
                <a:latin typeface="Britannic Bold" pitchFamily="34" charset="0"/>
              </a:rPr>
              <a:t>Religion</a:t>
            </a:r>
            <a:endParaRPr lang="en-US" sz="9600" dirty="0">
              <a:solidFill>
                <a:schemeClr val="tx1"/>
              </a:solidFill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668385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1500"/>
                                  </p:stCondLst>
                                  <p:iterate type="lt">
                                    <p:tmPct val="5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hamm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3D4A8"/>
            </a:gs>
            <a:gs pos="25000">
              <a:srgbClr val="21D6E0"/>
            </a:gs>
            <a:gs pos="75000">
              <a:srgbClr val="0087E6"/>
            </a:gs>
            <a:gs pos="100000">
              <a:srgbClr val="005CB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33196"/>
            <a:ext cx="8229600" cy="1567004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Benguiat Bk BT" pitchFamily="18" charset="0"/>
              </a:rPr>
              <a:t>1500’s: </a:t>
            </a:r>
            <a:br>
              <a:rPr lang="en-US" sz="3600" dirty="0" smtClean="0">
                <a:latin typeface="Benguiat Bk BT" pitchFamily="18" charset="0"/>
              </a:rPr>
            </a:br>
            <a:r>
              <a:rPr lang="en-US" sz="3600" dirty="0" smtClean="0">
                <a:latin typeface="Benguiat Bk BT" pitchFamily="18" charset="0"/>
              </a:rPr>
              <a:t>“Actual”Globalization Begins:</a:t>
            </a:r>
            <a:br>
              <a:rPr lang="en-US" sz="3600" dirty="0" smtClean="0">
                <a:latin typeface="Benguiat Bk BT" pitchFamily="18" charset="0"/>
              </a:rPr>
            </a:br>
            <a:r>
              <a:rPr lang="en-US" sz="3600" dirty="0" smtClean="0">
                <a:latin typeface="Benguiat Bk BT" pitchFamily="18" charset="0"/>
              </a:rPr>
              <a:t>The Colonial Age </a:t>
            </a:r>
            <a:endParaRPr lang="en-US" sz="3600" dirty="0">
              <a:latin typeface="Benguiat Bk BT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90600" y="1591056"/>
            <a:ext cx="7118604" cy="5266944"/>
          </a:xfrm>
        </p:spPr>
      </p:pic>
    </p:spTree>
    <p:extLst>
      <p:ext uri="{BB962C8B-B14F-4D97-AF65-F5344CB8AC3E}">
        <p14:creationId xmlns:p14="http://schemas.microsoft.com/office/powerpoint/2010/main" val="3030756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ln w="76200">
            <a:solidFill>
              <a:schemeClr val="accent1">
                <a:lumMod val="75000"/>
              </a:schemeClr>
            </a:solidFill>
          </a:ln>
        </p:spPr>
        <p:txBody>
          <a:bodyPr/>
          <a:lstStyle/>
          <a:p>
            <a:r>
              <a:rPr lang="en-US" dirty="0" smtClean="0">
                <a:latin typeface="Britannic Bold" pitchFamily="34" charset="0"/>
              </a:rPr>
              <a:t>The Netherlands</a:t>
            </a:r>
            <a:endParaRPr lang="en-US" dirty="0">
              <a:latin typeface="Britannic Bold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1371600"/>
            <a:ext cx="3506788" cy="1143000"/>
          </a:xfrm>
        </p:spPr>
        <p:txBody>
          <a:bodyPr>
            <a:normAutofit/>
          </a:bodyPr>
          <a:lstStyle/>
          <a:p>
            <a:pPr algn="ctr"/>
            <a:r>
              <a:rPr lang="en-US" sz="2800" dirty="0" smtClean="0"/>
              <a:t>Willem of Orange</a:t>
            </a:r>
          </a:p>
          <a:p>
            <a:pPr algn="ctr"/>
            <a:r>
              <a:rPr lang="en-US" sz="2800" dirty="0" smtClean="0"/>
              <a:t>Sea Power</a:t>
            </a:r>
            <a:endParaRPr lang="en-US" sz="28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667000"/>
            <a:ext cx="5029200" cy="363109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00" y="1752600"/>
            <a:ext cx="4041775" cy="563562"/>
          </a:xfrm>
        </p:spPr>
        <p:txBody>
          <a:bodyPr>
            <a:normAutofit fontScale="70000" lnSpcReduction="20000"/>
          </a:bodyPr>
          <a:lstStyle/>
          <a:p>
            <a:pPr algn="ctr"/>
            <a:r>
              <a:rPr lang="en-US" sz="3200" dirty="0" smtClean="0"/>
              <a:t>17th C. “Golden Age” of Empire</a:t>
            </a:r>
            <a:endParaRPr lang="en-US" sz="32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184" r="6003" b="6494"/>
          <a:stretch/>
        </p:blipFill>
        <p:spPr>
          <a:xfrm>
            <a:off x="4892342" y="2667000"/>
            <a:ext cx="4221480" cy="2468880"/>
          </a:xfrm>
        </p:spPr>
      </p:pic>
    </p:spTree>
    <p:extLst>
      <p:ext uri="{BB962C8B-B14F-4D97-AF65-F5344CB8AC3E}">
        <p14:creationId xmlns:p14="http://schemas.microsoft.com/office/powerpoint/2010/main" val="15366401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1430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FF00"/>
                </a:solidFill>
                <a:latin typeface="Bernard MT Condensed" pitchFamily="18" charset="0"/>
              </a:rPr>
              <a:t>17</a:t>
            </a:r>
            <a:r>
              <a:rPr lang="en-US" sz="6000" baseline="30000" dirty="0" smtClean="0">
                <a:solidFill>
                  <a:srgbClr val="FFFF00"/>
                </a:solidFill>
                <a:latin typeface="Bernard MT Condensed" pitchFamily="18" charset="0"/>
              </a:rPr>
              <a:t>th</a:t>
            </a:r>
            <a:r>
              <a:rPr lang="en-US" sz="6000" dirty="0" smtClean="0">
                <a:solidFill>
                  <a:srgbClr val="FFFF00"/>
                </a:solidFill>
                <a:latin typeface="Bernard MT Condensed" pitchFamily="18" charset="0"/>
              </a:rPr>
              <a:t> C. Amsterdam</a:t>
            </a:r>
            <a:endParaRPr lang="en-US" sz="6000" dirty="0">
              <a:solidFill>
                <a:srgbClr val="FFFF00"/>
              </a:solidFill>
              <a:latin typeface="Bernard MT Condensed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219200"/>
            <a:ext cx="4344988" cy="1295400"/>
          </a:xfrm>
        </p:spPr>
        <p:txBody>
          <a:bodyPr>
            <a:no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Candara" pitchFamily="34" charset="0"/>
              </a:rPr>
              <a:t>1602</a:t>
            </a:r>
            <a:r>
              <a:rPr lang="en-US" sz="4000" dirty="0" smtClean="0">
                <a:solidFill>
                  <a:schemeClr val="bg1"/>
                </a:solidFill>
                <a:latin typeface="Candara" pitchFamily="34" charset="0"/>
              </a:rPr>
              <a:t>:  </a:t>
            </a:r>
          </a:p>
          <a:p>
            <a:r>
              <a:rPr lang="en-US" sz="4000" dirty="0" smtClean="0">
                <a:solidFill>
                  <a:schemeClr val="bg1"/>
                </a:solidFill>
                <a:latin typeface="Candara" pitchFamily="34" charset="0"/>
              </a:rPr>
              <a:t>1</a:t>
            </a:r>
            <a:r>
              <a:rPr lang="en-US" sz="4000" baseline="30000" dirty="0" smtClean="0">
                <a:solidFill>
                  <a:schemeClr val="bg1"/>
                </a:solidFill>
                <a:latin typeface="Candara" pitchFamily="34" charset="0"/>
              </a:rPr>
              <a:t>st</a:t>
            </a:r>
            <a:r>
              <a:rPr lang="en-US" sz="4000" dirty="0" smtClean="0">
                <a:solidFill>
                  <a:schemeClr val="bg1"/>
                </a:solidFill>
                <a:latin typeface="Candara" pitchFamily="34" charset="0"/>
              </a:rPr>
              <a:t>  Stock </a:t>
            </a:r>
            <a:r>
              <a:rPr lang="en-US" sz="4000" dirty="0" smtClean="0">
                <a:solidFill>
                  <a:schemeClr val="bg1"/>
                </a:solidFill>
                <a:latin typeface="Candara" pitchFamily="34" charset="0"/>
              </a:rPr>
              <a:t>Market</a:t>
            </a:r>
            <a:endParaRPr lang="en-US" sz="4000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362200"/>
            <a:ext cx="4572000" cy="266007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00600" y="2438400"/>
            <a:ext cx="4041775" cy="1325562"/>
          </a:xfrm>
        </p:spPr>
        <p:txBody>
          <a:bodyPr>
            <a:normAutofit lnSpcReduction="10000"/>
          </a:bodyPr>
          <a:lstStyle/>
          <a:p>
            <a:pPr algn="ctr"/>
            <a:r>
              <a:rPr lang="en-US" sz="4000" dirty="0" smtClean="0">
                <a:solidFill>
                  <a:schemeClr val="bg1"/>
                </a:solidFill>
                <a:latin typeface="Candara" pitchFamily="34" charset="0"/>
              </a:rPr>
              <a:t>Globalized</a:t>
            </a:r>
            <a:r>
              <a:rPr lang="en-US" sz="3200" dirty="0" smtClean="0">
                <a:solidFill>
                  <a:schemeClr val="bg1"/>
                </a:solidFill>
                <a:latin typeface="Candara" pitchFamily="34" charset="0"/>
              </a:rPr>
              <a:t> </a:t>
            </a:r>
          </a:p>
          <a:p>
            <a:pPr algn="ctr"/>
            <a:r>
              <a:rPr lang="en-US" sz="4000" dirty="0" smtClean="0">
                <a:solidFill>
                  <a:schemeClr val="bg1"/>
                </a:solidFill>
                <a:latin typeface="Candara" pitchFamily="34" charset="0"/>
              </a:rPr>
              <a:t>Citizenry</a:t>
            </a:r>
            <a:endParaRPr lang="en-US" sz="4000" dirty="0">
              <a:solidFill>
                <a:schemeClr val="bg1"/>
              </a:solidFill>
              <a:latin typeface="Candara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3584" y="4343400"/>
            <a:ext cx="7900416" cy="2209800"/>
          </a:xfrm>
        </p:spPr>
      </p:pic>
    </p:spTree>
    <p:extLst>
      <p:ext uri="{BB962C8B-B14F-4D97-AF65-F5344CB8AC3E}">
        <p14:creationId xmlns:p14="http://schemas.microsoft.com/office/powerpoint/2010/main" val="126485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" y="0"/>
            <a:ext cx="8153400" cy="6858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42349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102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A603AB"/>
            </a:gs>
            <a:gs pos="21001">
              <a:srgbClr val="0819FB"/>
            </a:gs>
            <a:gs pos="35001">
              <a:srgbClr val="1A8D48"/>
            </a:gs>
            <a:gs pos="52000">
              <a:srgbClr val="FFFF00"/>
            </a:gs>
            <a:gs pos="73000">
              <a:srgbClr val="EE3F17"/>
            </a:gs>
            <a:gs pos="88000">
              <a:srgbClr val="E81766"/>
            </a:gs>
            <a:gs pos="100000">
              <a:srgbClr val="A603AB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rmAutofit/>
          </a:bodyPr>
          <a:lstStyle/>
          <a:p>
            <a:r>
              <a:rPr lang="en-US" dirty="0" smtClean="0">
                <a:latin typeface="Algerian" pitchFamily="82" charset="0"/>
              </a:rPr>
              <a:t>The British Were </a:t>
            </a:r>
            <a:r>
              <a:rPr lang="en-US" dirty="0" smtClean="0">
                <a:latin typeface="Algerian" pitchFamily="82" charset="0"/>
              </a:rPr>
              <a:t>Different:</a:t>
            </a:r>
            <a:r>
              <a:rPr lang="en-US" dirty="0" smtClean="0">
                <a:latin typeface="Algerian" pitchFamily="82" charset="0"/>
              </a:rPr>
              <a:t/>
            </a:r>
            <a:br>
              <a:rPr lang="en-US" dirty="0" smtClean="0">
                <a:latin typeface="Algerian" pitchFamily="82" charset="0"/>
              </a:rPr>
            </a:br>
            <a:r>
              <a:rPr lang="en-US" sz="3600" dirty="0" smtClean="0">
                <a:latin typeface="Algerian" pitchFamily="82" charset="0"/>
              </a:rPr>
              <a:t>Empire, Yes…</a:t>
            </a:r>
            <a:endParaRPr lang="en-US" sz="3600" dirty="0">
              <a:latin typeface="Algerian" pitchFamily="82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First British Empire: 1713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9100"/>
                    </a14:imgEffect>
                    <a14:imgEffect>
                      <a14:saturation sat="3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667000"/>
            <a:ext cx="4667250" cy="2562225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The ‘Last’ British Empire: 1930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PlasticWrap/>
                    </a14:imgEffect>
                    <a14:imgEffect>
                      <a14:colorTemperature colorTemp="5300"/>
                    </a14:imgEffect>
                    <a14:imgEffect>
                      <a14:saturation sat="332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-5118" r="6368"/>
          <a:stretch/>
        </p:blipFill>
        <p:spPr>
          <a:xfrm>
            <a:off x="4191000" y="2819400"/>
            <a:ext cx="5007119" cy="2344826"/>
          </a:xfrm>
          <a:effectLst>
            <a:glow rad="228600">
              <a:schemeClr val="accent6">
                <a:satMod val="175000"/>
                <a:alpha val="40000"/>
              </a:schemeClr>
            </a:glow>
          </a:effectLst>
        </p:spPr>
      </p:pic>
    </p:spTree>
    <p:extLst>
      <p:ext uri="{BB962C8B-B14F-4D97-AF65-F5344CB8AC3E}">
        <p14:creationId xmlns:p14="http://schemas.microsoft.com/office/powerpoint/2010/main" val="35865333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enguiat Bk BT" pitchFamily="18" charset="0"/>
              </a:rPr>
              <a:t>Thus, Commerce Reigns </a:t>
            </a:r>
            <a:endParaRPr lang="en-US" dirty="0">
              <a:latin typeface="Benguiat Bk BT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81000" y="1981200"/>
            <a:ext cx="5105400" cy="639762"/>
          </a:xfrm>
        </p:spPr>
        <p:txBody>
          <a:bodyPr>
            <a:normAutofit/>
          </a:bodyPr>
          <a:lstStyle/>
          <a:p>
            <a:pPr algn="ctr"/>
            <a:r>
              <a:rPr lang="en-US" sz="3200" dirty="0" smtClean="0">
                <a:latin typeface="Candara" pitchFamily="34" charset="0"/>
              </a:rPr>
              <a:t>“Fathers” of “The Bay” </a:t>
            </a:r>
            <a:endParaRPr lang="en-US" sz="3200" dirty="0">
              <a:latin typeface="Candara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24" y="3048000"/>
            <a:ext cx="6066576" cy="33528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486400" y="1524000"/>
            <a:ext cx="3886200" cy="10668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Candara" pitchFamily="34" charset="0"/>
              </a:rPr>
              <a:t>Canadian </a:t>
            </a:r>
          </a:p>
          <a:p>
            <a:pPr algn="ctr"/>
            <a:r>
              <a:rPr lang="en-US" sz="3200" dirty="0" smtClean="0">
                <a:latin typeface="Candara" pitchFamily="34" charset="0"/>
              </a:rPr>
              <a:t>Operations </a:t>
            </a:r>
            <a:endParaRPr lang="en-US" sz="3200" dirty="0">
              <a:latin typeface="Candara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2743200"/>
            <a:ext cx="3048000" cy="2971800"/>
          </a:xfrm>
        </p:spPr>
      </p:pic>
    </p:spTree>
    <p:extLst>
      <p:ext uri="{BB962C8B-B14F-4D97-AF65-F5344CB8AC3E}">
        <p14:creationId xmlns:p14="http://schemas.microsoft.com/office/powerpoint/2010/main" val="4145404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60000"/>
            <a:lumOff val="40000"/>
            <a:alpha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76200"/>
            <a:ext cx="8686800" cy="1447800"/>
          </a:xfrm>
        </p:spPr>
        <p:txBody>
          <a:bodyPr>
            <a:noAutofit/>
          </a:bodyPr>
          <a:lstStyle/>
          <a:p>
            <a:r>
              <a:rPr lang="en-US" sz="3600" dirty="0" smtClean="0">
                <a:latin typeface="Benguiat Bk BT" pitchFamily="18" charset="0"/>
              </a:rPr>
              <a:t>But Also, </a:t>
            </a:r>
            <a:r>
              <a:rPr lang="en-US" sz="3600" i="1" dirty="0" smtClean="0">
                <a:latin typeface="Benguiat Bk BT" pitchFamily="18" charset="0"/>
              </a:rPr>
              <a:t>Religion </a:t>
            </a:r>
            <a:r>
              <a:rPr lang="en-US" sz="3600" dirty="0" smtClean="0">
                <a:latin typeface="Benguiat Bk BT" pitchFamily="18" charset="0"/>
              </a:rPr>
              <a:t>Rules</a:t>
            </a:r>
            <a:br>
              <a:rPr lang="en-US" sz="3600" dirty="0" smtClean="0">
                <a:latin typeface="Benguiat Bk BT" pitchFamily="18" charset="0"/>
              </a:rPr>
            </a:br>
            <a:r>
              <a:rPr lang="en-US" sz="3600" dirty="0" smtClean="0">
                <a:latin typeface="Benguiat Bk BT" pitchFamily="18" charset="0"/>
              </a:rPr>
              <a:t>e.g., in Massachusetts Bay Colony 1624</a:t>
            </a:r>
            <a:endParaRPr lang="en-US" sz="3600" dirty="0">
              <a:latin typeface="Benguiat Bk BT" pitchFamily="18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" y="1676400"/>
            <a:ext cx="6781800" cy="5181600"/>
          </a:xfrm>
        </p:spPr>
      </p:pic>
    </p:spTree>
    <p:extLst>
      <p:ext uri="{BB962C8B-B14F-4D97-AF65-F5344CB8AC3E}">
        <p14:creationId xmlns:p14="http://schemas.microsoft.com/office/powerpoint/2010/main" val="31640144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2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>
            <a:normAutofit/>
          </a:bodyPr>
          <a:lstStyle/>
          <a:p>
            <a:r>
              <a:rPr lang="az-Cyrl-AZ" sz="4800" dirty="0" smtClean="0">
                <a:solidFill>
                  <a:schemeClr val="bg1"/>
                </a:solidFill>
                <a:latin typeface="Arial Black" pitchFamily="34" charset="0"/>
              </a:rPr>
              <a:t>Российская Империя</a:t>
            </a:r>
            <a:r>
              <a:rPr lang="en-US" sz="4800" dirty="0" smtClean="0">
                <a:solidFill>
                  <a:schemeClr val="bg1"/>
                </a:solidFill>
                <a:latin typeface="Arial Black" pitchFamily="34" charset="0"/>
              </a:rPr>
              <a:t/>
            </a:r>
            <a:br>
              <a:rPr lang="en-US" sz="4800" dirty="0" smtClean="0">
                <a:solidFill>
                  <a:schemeClr val="bg1"/>
                </a:solidFill>
                <a:latin typeface="Arial Black" pitchFamily="34" charset="0"/>
              </a:rPr>
            </a:br>
            <a:r>
              <a:rPr lang="en-US" sz="2000" dirty="0" smtClean="0">
                <a:solidFill>
                  <a:schemeClr val="bg1"/>
                </a:solidFill>
                <a:latin typeface="Arial Black" pitchFamily="34" charset="0"/>
              </a:rPr>
              <a:t>1721 - 1917</a:t>
            </a:r>
            <a:endParaRPr lang="en-US" sz="2000" dirty="0">
              <a:solidFill>
                <a:schemeClr val="bg1"/>
              </a:solidFill>
              <a:latin typeface="Arial Black" pitchFamily="34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4040188" cy="639762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He Learned Dutch </a:t>
            </a:r>
            <a:endParaRPr lang="en-US" dirty="0">
              <a:solidFill>
                <a:schemeClr val="bg1"/>
              </a:solidFill>
              <a:latin typeface="Britannic Bold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5806" y="2133606"/>
            <a:ext cx="3470624" cy="448256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295400"/>
            <a:ext cx="4041775" cy="1066800"/>
          </a:xfrm>
        </p:spPr>
        <p:txBody>
          <a:bodyPr>
            <a:norm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Communication by </a:t>
            </a:r>
          </a:p>
          <a:p>
            <a:pPr algn="ctr"/>
            <a:r>
              <a:rPr lang="en-US" dirty="0" smtClean="0">
                <a:solidFill>
                  <a:schemeClr val="bg1"/>
                </a:solidFill>
                <a:latin typeface="Britannic Bold" pitchFamily="34" charset="0"/>
              </a:rPr>
              <a:t>Sea Power &amp; Commerce</a:t>
            </a:r>
            <a:endParaRPr lang="en-US" dirty="0">
              <a:solidFill>
                <a:schemeClr val="bg1"/>
              </a:solidFill>
              <a:latin typeface="Britannic Bold" pitchFamily="34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74338" y="2743200"/>
            <a:ext cx="4779160" cy="3511220"/>
          </a:xfrm>
        </p:spPr>
      </p:pic>
    </p:spTree>
    <p:extLst>
      <p:ext uri="{BB962C8B-B14F-4D97-AF65-F5344CB8AC3E}">
        <p14:creationId xmlns:p14="http://schemas.microsoft.com/office/powerpoint/2010/main" val="19481466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4800" dirty="0" smtClean="0">
                <a:latin typeface="Britannic Bold" pitchFamily="34" charset="0"/>
              </a:rPr>
              <a:t>Russia’s Globalizers</a:t>
            </a:r>
            <a:endParaRPr lang="en-US" sz="4800" dirty="0">
              <a:latin typeface="Britannic Bold" pitchFamily="34" charset="0"/>
            </a:endParaRPr>
          </a:p>
        </p:txBody>
      </p:sp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1601486"/>
            <a:ext cx="8846820" cy="4976336"/>
          </a:xfrm>
        </p:spPr>
      </p:pic>
    </p:spTree>
    <p:extLst>
      <p:ext uri="{BB962C8B-B14F-4D97-AF65-F5344CB8AC3E}">
        <p14:creationId xmlns:p14="http://schemas.microsoft.com/office/powerpoint/2010/main" val="170868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2133600"/>
            <a:ext cx="4040188" cy="639762"/>
          </a:xfrm>
        </p:spPr>
        <p:txBody>
          <a:bodyPr>
            <a:noAutofit/>
          </a:bodyPr>
          <a:lstStyle/>
          <a:p>
            <a:pPr algn="ctr"/>
            <a:r>
              <a:rPr lang="en-US" sz="2800" dirty="0" smtClean="0">
                <a:solidFill>
                  <a:srgbClr val="FFFF00"/>
                </a:solidFill>
              </a:rPr>
              <a:t>Kronshtadt on the Baltic &amp; Back</a:t>
            </a:r>
            <a:endParaRPr lang="en-US" sz="2800" dirty="0">
              <a:solidFill>
                <a:srgbClr val="FFFF00"/>
              </a:solidFill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599" y="2971797"/>
            <a:ext cx="5295748" cy="2942082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6800" y="1905000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>
                <a:solidFill>
                  <a:srgbClr val="FFFF00"/>
                </a:solidFill>
              </a:rPr>
              <a:t>Kruzenshtern</a:t>
            </a:r>
            <a:endParaRPr lang="en-US" sz="3600" dirty="0">
              <a:solidFill>
                <a:srgbClr val="FFFF00"/>
              </a:solidFill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1200" y="3048000"/>
            <a:ext cx="2189073" cy="2606040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76200"/>
            <a:ext cx="8229600" cy="15541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</a:rPr>
              <a:t>Worldwide Ambitions: 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dirty="0" smtClean="0">
                <a:solidFill>
                  <a:srgbClr val="FFFF00"/>
                </a:solidFill>
              </a:rPr>
              <a:t>“Nadezhda” &amp; “Neva” Circle the Globe</a:t>
            </a:r>
            <a:br>
              <a:rPr lang="en-US" dirty="0" smtClean="0">
                <a:solidFill>
                  <a:srgbClr val="FFFF00"/>
                </a:solidFill>
              </a:rPr>
            </a:br>
            <a:r>
              <a:rPr lang="en-US" sz="2200" dirty="0" smtClean="0">
                <a:solidFill>
                  <a:srgbClr val="FFFF00"/>
                </a:solidFill>
                <a:latin typeface="Berlin Sans FB" pitchFamily="34" charset="0"/>
              </a:rPr>
              <a:t>26 July 1803  -- 7 August 1806</a:t>
            </a:r>
            <a:endParaRPr lang="en-US" sz="2200" dirty="0">
              <a:solidFill>
                <a:srgbClr val="FFFF00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189698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01762"/>
          </a:xfrm>
        </p:spPr>
        <p:txBody>
          <a:bodyPr>
            <a:noAutofit/>
          </a:bodyPr>
          <a:lstStyle/>
          <a:p>
            <a:r>
              <a:rPr lang="en-US" sz="4000" dirty="0" smtClean="0"/>
              <a:t>Shelikov &amp; Golikov </a:t>
            </a:r>
            <a:br>
              <a:rPr lang="en-US" sz="4000" dirty="0" smtClean="0"/>
            </a:br>
            <a:r>
              <a:rPr lang="en-US" sz="4000" dirty="0" smtClean="0"/>
              <a:t>The “Russian-American Company” </a:t>
            </a:r>
            <a:br>
              <a:rPr lang="en-US" sz="4000" dirty="0" smtClean="0"/>
            </a:br>
            <a:r>
              <a:rPr lang="en-US" sz="4000" dirty="0" smtClean="0"/>
              <a:t>Russia’s First Joint Stock Company</a:t>
            </a:r>
            <a:endParaRPr lang="en-US" sz="4000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2743200"/>
            <a:ext cx="3352800" cy="63976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Grigory Golikov</a:t>
            </a:r>
            <a:endParaRPr lang="en-US" sz="36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" y="3505200"/>
            <a:ext cx="3116275" cy="3109783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2514600"/>
            <a:ext cx="4041775" cy="639762"/>
          </a:xfrm>
        </p:spPr>
        <p:txBody>
          <a:bodyPr>
            <a:noAutofit/>
          </a:bodyPr>
          <a:lstStyle/>
          <a:p>
            <a:pPr algn="ctr"/>
            <a:r>
              <a:rPr lang="en-US" sz="3600" dirty="0" smtClean="0"/>
              <a:t>Russian America: 1832-67</a:t>
            </a:r>
            <a:endParaRPr lang="en-US" sz="3600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29710" y="3200400"/>
            <a:ext cx="4876190" cy="3449905"/>
          </a:xfrm>
        </p:spPr>
      </p:pic>
    </p:spTree>
    <p:extLst>
      <p:ext uri="{BB962C8B-B14F-4D97-AF65-F5344CB8AC3E}">
        <p14:creationId xmlns:p14="http://schemas.microsoft.com/office/powerpoint/2010/main" val="7649205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47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9144000" cy="1143000"/>
          </a:xfrm>
        </p:spPr>
        <p:txBody>
          <a:bodyPr>
            <a:normAutofit/>
          </a:bodyPr>
          <a:lstStyle/>
          <a:p>
            <a:r>
              <a:rPr lang="az-Cyrl-AZ" sz="4800" b="1" dirty="0" smtClean="0">
                <a:latin typeface="Calibri"/>
                <a:cs typeface="Calibri"/>
              </a:rPr>
              <a:t>К</a:t>
            </a:r>
            <a:r>
              <a:rPr lang="el-GR" sz="4800" b="1" dirty="0" smtClean="0">
                <a:latin typeface="Calibri"/>
                <a:cs typeface="Calibri"/>
              </a:rPr>
              <a:t>Α</a:t>
            </a:r>
            <a:r>
              <a:rPr lang="az-Cyrl-AZ" sz="4800" b="1" dirty="0" smtClean="0">
                <a:latin typeface="Calibri"/>
                <a:cs typeface="Calibri"/>
              </a:rPr>
              <a:t>ЛЙФОНЙЯ</a:t>
            </a:r>
            <a:r>
              <a:rPr lang="en-US" sz="4800" b="1" dirty="0" smtClean="0">
                <a:latin typeface="Bradley Hand ITC" pitchFamily="66" charset="0"/>
              </a:rPr>
              <a:t> </a:t>
            </a:r>
            <a:r>
              <a:rPr lang="en-US" sz="4800" b="1" dirty="0" smtClean="0">
                <a:latin typeface="Dauphin" pitchFamily="18" charset="0"/>
              </a:rPr>
              <a:t>Dreaming: 1841-67</a:t>
            </a:r>
            <a:endParaRPr lang="en-US" sz="4800" b="1" dirty="0">
              <a:latin typeface="Dauphin" pitchFamily="18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95400"/>
            <a:ext cx="7543800" cy="879475"/>
          </a:xfrm>
        </p:spPr>
        <p:txBody>
          <a:bodyPr>
            <a:normAutofit/>
          </a:bodyPr>
          <a:lstStyle/>
          <a:p>
            <a:pPr algn="ctr"/>
            <a:r>
              <a:rPr lang="en-US" sz="3600" dirty="0" smtClean="0">
                <a:latin typeface="Benguiat Bk BT" pitchFamily="18" charset="0"/>
              </a:rPr>
              <a:t>Fort Ross</a:t>
            </a:r>
            <a:endParaRPr lang="en-US" sz="3600" dirty="0">
              <a:latin typeface="Benguiat Bk BT" pitchFamily="18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200" y="2209800"/>
            <a:ext cx="6187440" cy="4130116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81500" y="3686175"/>
            <a:ext cx="4762500" cy="3171825"/>
          </a:xfrm>
        </p:spPr>
      </p:pic>
    </p:spTree>
    <p:extLst>
      <p:ext uri="{BB962C8B-B14F-4D97-AF65-F5344CB8AC3E}">
        <p14:creationId xmlns:p14="http://schemas.microsoft.com/office/powerpoint/2010/main" val="41348281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ctr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/>
              <a:t>A role for Orthodoxy?</a:t>
            </a:r>
            <a:endParaRPr lang="en-US" sz="5400" dirty="0"/>
          </a:p>
        </p:txBody>
      </p:sp>
      <p:sp>
        <p:nvSpPr>
          <p:cNvPr id="8" name="Subtitle 7"/>
          <p:cNvSpPr>
            <a:spLocks noGrp="1"/>
          </p:cNvSpPr>
          <p:nvPr>
            <p:ph type="subTitle" idx="1"/>
          </p:nvPr>
        </p:nvSpPr>
        <p:spPr/>
        <p:txBody>
          <a:bodyPr>
            <a:normAutofit/>
          </a:bodyPr>
          <a:lstStyle/>
          <a:p>
            <a:r>
              <a:rPr lang="en-US" sz="6600" dirty="0" smtClean="0">
                <a:solidFill>
                  <a:schemeClr val="tx1"/>
                </a:solidFill>
                <a:latin typeface="Futura Md BT" pitchFamily="34" charset="0"/>
              </a:rPr>
              <a:t>You tell me</a:t>
            </a:r>
            <a:endParaRPr lang="en-US" sz="6600" dirty="0">
              <a:solidFill>
                <a:schemeClr val="tx1"/>
              </a:solidFill>
              <a:latin typeface="Futura Md BT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1914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5400" dirty="0" smtClean="0">
                <a:latin typeface="Kristen ITC" pitchFamily="66" charset="0"/>
              </a:rPr>
              <a:t>The French </a:t>
            </a:r>
            <a:endParaRPr lang="en-US" sz="5400" dirty="0">
              <a:latin typeface="Kristen ITC" pitchFamily="66" charset="0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0" y="1535112"/>
            <a:ext cx="4724400" cy="1131887"/>
          </a:xfrm>
        </p:spPr>
        <p:txBody>
          <a:bodyPr>
            <a:normAutofit/>
          </a:bodyPr>
          <a:lstStyle/>
          <a:p>
            <a:pPr algn="ctr"/>
            <a:r>
              <a:rPr lang="en-US" sz="4000" dirty="0" smtClean="0">
                <a:latin typeface="Bell MT" pitchFamily="18" charset="0"/>
              </a:rPr>
              <a:t>“New France:” 1750</a:t>
            </a:r>
            <a:endParaRPr lang="en-US" sz="4000" dirty="0">
              <a:latin typeface="Bell MT" pitchFamily="18" charset="0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590800"/>
            <a:ext cx="4724400" cy="3505200"/>
          </a:xfrm>
        </p:spPr>
      </p:pic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3000" y="2179638"/>
            <a:ext cx="4041775" cy="944562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>
                <a:latin typeface="Bell MT" pitchFamily="18" charset="0"/>
              </a:rPr>
              <a:t>Colonial Domains: 20</a:t>
            </a:r>
            <a:r>
              <a:rPr lang="en-US" sz="3200" baseline="30000" dirty="0" smtClean="0">
                <a:latin typeface="Bell MT" pitchFamily="18" charset="0"/>
              </a:rPr>
              <a:t>th</a:t>
            </a:r>
            <a:r>
              <a:rPr lang="en-US" sz="3200" dirty="0" smtClean="0">
                <a:latin typeface="Bell MT" pitchFamily="18" charset="0"/>
              </a:rPr>
              <a:t> C</a:t>
            </a:r>
            <a:r>
              <a:rPr lang="en-US" sz="3200" dirty="0" smtClean="0">
                <a:latin typeface="Britannic Bold" pitchFamily="34" charset="0"/>
              </a:rPr>
              <a:t>.</a:t>
            </a:r>
            <a:endParaRPr lang="en-US" sz="3200" dirty="0">
              <a:latin typeface="Britannic Bold" pitchFamily="34" charset="0"/>
            </a:endParaRP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colorTemperature colorTemp="7700"/>
                    </a14:imgEffect>
                    <a14:imgEffect>
                      <a14:saturation sat="38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45025" y="3200400"/>
            <a:ext cx="4498975" cy="2667000"/>
          </a:xfrm>
        </p:spPr>
      </p:pic>
    </p:spTree>
    <p:extLst>
      <p:ext uri="{BB962C8B-B14F-4D97-AF65-F5344CB8AC3E}">
        <p14:creationId xmlns:p14="http://schemas.microsoft.com/office/powerpoint/2010/main" val="39146822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en-US" sz="4800" b="1" i="1" dirty="0" smtClean="0">
                <a:solidFill>
                  <a:schemeClr val="bg1"/>
                </a:solidFill>
                <a:latin typeface="Comic Sans MS" pitchFamily="66" charset="0"/>
              </a:rPr>
              <a:t>Beyer tells us to “get real”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idx="1"/>
          </p:nvPr>
        </p:nvSpPr>
        <p:spPr>
          <a:xfrm>
            <a:off x="228600" y="1600200"/>
            <a:ext cx="8458200" cy="49530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  <a:latin typeface="Comic Sans MS" pitchFamily="66" charset="0"/>
              </a:rPr>
              <a:t>For Beyer, </a:t>
            </a:r>
          </a:p>
          <a:p>
            <a:pPr marL="0" indent="0">
              <a:buNone/>
            </a:pPr>
            <a:r>
              <a:rPr lang="en-US" sz="4000" dirty="0" smtClean="0">
                <a:solidFill>
                  <a:schemeClr val="bg1"/>
                </a:solidFill>
                <a:latin typeface="Comic Sans MS" pitchFamily="66" charset="0"/>
              </a:rPr>
              <a:t>technology &amp; practice are critical:</a:t>
            </a:r>
          </a:p>
          <a:p>
            <a:pPr marL="0" indent="0">
              <a:buNone/>
            </a:pPr>
            <a:endParaRPr lang="en-US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4000" dirty="0" smtClean="0">
                <a:solidFill>
                  <a:schemeClr val="bg1"/>
                </a:solidFill>
                <a:latin typeface="Comic Sans MS" pitchFamily="66" charset="0"/>
              </a:rPr>
              <a:t>“</a:t>
            </a:r>
            <a:r>
              <a:rPr lang="en-US" sz="4000" dirty="0">
                <a:solidFill>
                  <a:schemeClr val="bg1"/>
                </a:solidFill>
                <a:latin typeface="Comic Sans MS" pitchFamily="66" charset="0"/>
              </a:rPr>
              <a:t>potential for worldwide communication</a:t>
            </a:r>
            <a:r>
              <a:rPr lang="en-US" sz="4000" dirty="0" smtClean="0">
                <a:solidFill>
                  <a:schemeClr val="bg1"/>
                </a:solidFill>
                <a:latin typeface="Comic Sans MS" pitchFamily="66" charset="0"/>
              </a:rPr>
              <a:t>”</a:t>
            </a:r>
          </a:p>
          <a:p>
            <a:pPr marL="514350" indent="-514350">
              <a:buFont typeface="+mj-lt"/>
              <a:buAutoNum type="arabicPeriod"/>
            </a:pPr>
            <a:endParaRPr lang="en-US" sz="4000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514350" indent="-514350">
              <a:buFont typeface="+mj-lt"/>
              <a:buAutoNum type="arabicPeriod"/>
            </a:pPr>
            <a:r>
              <a:rPr lang="en-US" sz="4000" dirty="0">
                <a:solidFill>
                  <a:schemeClr val="bg1"/>
                </a:solidFill>
                <a:latin typeface="Comic Sans MS" pitchFamily="66" charset="0"/>
              </a:rPr>
              <a:t>“translated into actual practice”</a:t>
            </a:r>
          </a:p>
          <a:p>
            <a:pPr marL="514350" indent="-514350">
              <a:buFont typeface="+mj-lt"/>
              <a:buAutoNum type="arabicPeriod"/>
            </a:pPr>
            <a:endParaRPr lang="en-US" dirty="0" smtClean="0">
              <a:solidFill>
                <a:schemeClr val="bg1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  <a:p>
            <a:pPr marL="0" indent="0">
              <a:buNone/>
            </a:pPr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703733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tx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52400"/>
            <a:ext cx="8229600" cy="1249362"/>
          </a:xfrm>
        </p:spPr>
        <p:txBody>
          <a:bodyPr>
            <a:noAutofit/>
          </a:bodyPr>
          <a:lstStyle/>
          <a:p>
            <a:r>
              <a:rPr lang="en-US" sz="5400" dirty="0" smtClean="0">
                <a:solidFill>
                  <a:srgbClr val="FFFF00"/>
                </a:solidFill>
                <a:latin typeface="EucrosiaUPC" pitchFamily="18" charset="-34"/>
                <a:cs typeface="EucrosiaUPC" pitchFamily="18" charset="-34"/>
              </a:rPr>
              <a:t>Commerce, But Religion, Too:</a:t>
            </a:r>
            <a:br>
              <a:rPr lang="en-US" sz="5400" dirty="0" smtClean="0">
                <a:solidFill>
                  <a:srgbClr val="FFFF00"/>
                </a:solidFill>
                <a:latin typeface="EucrosiaUPC" pitchFamily="18" charset="-34"/>
                <a:cs typeface="EucrosiaUPC" pitchFamily="18" charset="-34"/>
              </a:rPr>
            </a:br>
            <a:r>
              <a:rPr lang="en-US" dirty="0" smtClean="0">
                <a:solidFill>
                  <a:srgbClr val="FFFF00"/>
                </a:solidFill>
                <a:latin typeface="EucrosiaUPC" pitchFamily="18" charset="-34"/>
                <a:cs typeface="EucrosiaUPC" pitchFamily="18" charset="-34"/>
              </a:rPr>
              <a:t>The Jesuit Missionizing Enterprise</a:t>
            </a:r>
            <a:endParaRPr lang="en-US" dirty="0">
              <a:solidFill>
                <a:srgbClr val="FFFF00"/>
              </a:solidFill>
              <a:latin typeface="EucrosiaUPC" pitchFamily="18" charset="-34"/>
              <a:cs typeface="EucrosiaUPC" pitchFamily="18" charset="-34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600200"/>
            <a:ext cx="8686800" cy="5181600"/>
          </a:xfrm>
        </p:spPr>
      </p:pic>
    </p:spTree>
    <p:extLst>
      <p:ext uri="{BB962C8B-B14F-4D97-AF65-F5344CB8AC3E}">
        <p14:creationId xmlns:p14="http://schemas.microsoft.com/office/powerpoint/2010/main" val="30836671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096962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FFFF00"/>
                </a:solidFill>
                <a:latin typeface="Stencil" pitchFamily="82" charset="0"/>
              </a:rPr>
              <a:t>But, really, </a:t>
            </a:r>
            <a:br>
              <a:rPr lang="en-US" dirty="0" smtClean="0">
                <a:solidFill>
                  <a:srgbClr val="FFFF00"/>
                </a:solidFill>
                <a:latin typeface="Stencil" pitchFamily="82" charset="0"/>
              </a:rPr>
            </a:br>
            <a:r>
              <a:rPr lang="en-US" dirty="0" smtClean="0">
                <a:solidFill>
                  <a:srgbClr val="FFFF00"/>
                </a:solidFill>
                <a:latin typeface="Stencil" pitchFamily="82" charset="0"/>
              </a:rPr>
              <a:t>It’s </a:t>
            </a:r>
            <a:r>
              <a:rPr lang="en-US" dirty="0" smtClean="0">
                <a:solidFill>
                  <a:srgbClr val="FFFF00"/>
                </a:solidFill>
                <a:latin typeface="Stencil" pitchFamily="82" charset="0"/>
              </a:rPr>
              <a:t>All about Spain</a:t>
            </a:r>
            <a:endParaRPr lang="en-US" dirty="0">
              <a:solidFill>
                <a:srgbClr val="FFFF00"/>
              </a:solidFill>
              <a:latin typeface="Stencil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447800"/>
            <a:ext cx="8610600" cy="5376900"/>
          </a:xfrm>
        </p:spPr>
      </p:pic>
    </p:spTree>
    <p:extLst>
      <p:ext uri="{BB962C8B-B14F-4D97-AF65-F5344CB8AC3E}">
        <p14:creationId xmlns:p14="http://schemas.microsoft.com/office/powerpoint/2010/main" val="1402805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00">
            <a:alpha val="60000"/>
          </a:srgb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304800"/>
            <a:ext cx="7772400" cy="4267200"/>
          </a:xfrm>
        </p:spPr>
        <p:txBody>
          <a:bodyPr>
            <a:normAutofit fontScale="90000"/>
          </a:bodyPr>
          <a:lstStyle/>
          <a:p>
            <a:pPr algn="ctr"/>
            <a:r>
              <a:rPr lang="en-US" sz="10700" dirty="0" smtClean="0">
                <a:solidFill>
                  <a:srgbClr val="FF0000"/>
                </a:solidFill>
                <a:latin typeface="Britannic Bold" pitchFamily="34" charset="0"/>
                <a:cs typeface="Aharoni" pitchFamily="2" charset="-79"/>
              </a:rPr>
              <a:t>Spain </a:t>
            </a:r>
            <a:br>
              <a:rPr lang="en-US" sz="10700" dirty="0" smtClean="0">
                <a:solidFill>
                  <a:srgbClr val="FF0000"/>
                </a:solidFill>
                <a:latin typeface="Britannic Bold" pitchFamily="34" charset="0"/>
                <a:cs typeface="Aharoni" pitchFamily="2" charset="-79"/>
              </a:rPr>
            </a:br>
            <a:r>
              <a:rPr lang="en-US" sz="10700" dirty="0" smtClean="0">
                <a:solidFill>
                  <a:srgbClr val="FF0000"/>
                </a:solidFill>
                <a:latin typeface="Britannic Bold" pitchFamily="34" charset="0"/>
                <a:cs typeface="Aharoni" pitchFamily="2" charset="-79"/>
              </a:rPr>
              <a:t>Matters </a:t>
            </a:r>
            <a:br>
              <a:rPr lang="en-US" sz="10700" dirty="0" smtClean="0">
                <a:solidFill>
                  <a:srgbClr val="FF0000"/>
                </a:solidFill>
                <a:latin typeface="Britannic Bold" pitchFamily="34" charset="0"/>
                <a:cs typeface="Aharoni" pitchFamily="2" charset="-79"/>
              </a:rPr>
            </a:br>
            <a:r>
              <a:rPr lang="en-US" sz="10700" dirty="0" smtClean="0">
                <a:solidFill>
                  <a:srgbClr val="FF0000"/>
                </a:solidFill>
                <a:latin typeface="Britannic Bold" pitchFamily="34" charset="0"/>
                <a:cs typeface="Aharoni" pitchFamily="2" charset="-79"/>
              </a:rPr>
              <a:t>Most</a:t>
            </a:r>
            <a:r>
              <a:rPr lang="en-US" sz="49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en-US" sz="4900" dirty="0" smtClean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</a:br>
            <a:r>
              <a:rPr lang="en-US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  <a:t/>
            </a:r>
            <a:br>
              <a:rPr lang="en-US" dirty="0">
                <a:solidFill>
                  <a:srgbClr val="FF0000"/>
                </a:solidFill>
                <a:latin typeface="Aharoni" pitchFamily="2" charset="-79"/>
                <a:cs typeface="Aharoni" pitchFamily="2" charset="-79"/>
              </a:rPr>
            </a:br>
            <a:endParaRPr lang="en-US" sz="6000" dirty="0">
              <a:solidFill>
                <a:srgbClr val="FF0000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52400" y="4876800"/>
            <a:ext cx="8991600" cy="1447800"/>
          </a:xfrm>
        </p:spPr>
        <p:txBody>
          <a:bodyPr>
            <a:norm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  <a:latin typeface="Jokerman" pitchFamily="82" charset="0"/>
                <a:cs typeface="Andalus" pitchFamily="18" charset="-78"/>
              </a:rPr>
              <a:t>The Two Meanings of </a:t>
            </a:r>
            <a:r>
              <a:rPr lang="en-US" sz="7200" b="1" dirty="0">
                <a:solidFill>
                  <a:schemeClr val="accent5">
                    <a:lumMod val="50000"/>
                  </a:schemeClr>
                </a:solidFill>
                <a:latin typeface="Jokerman" pitchFamily="82" charset="0"/>
                <a:cs typeface="Andalus" pitchFamily="18" charset="-78"/>
              </a:rPr>
              <a:t>1492</a:t>
            </a:r>
          </a:p>
        </p:txBody>
      </p:sp>
    </p:spTree>
    <p:extLst>
      <p:ext uri="{BB962C8B-B14F-4D97-AF65-F5344CB8AC3E}">
        <p14:creationId xmlns:p14="http://schemas.microsoft.com/office/powerpoint/2010/main" val="2157025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3" fill="hold" nodeType="click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3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144000" cy="609600"/>
          </a:xfrm>
        </p:spPr>
        <p:txBody>
          <a:bodyPr>
            <a:noAutofit/>
          </a:bodyPr>
          <a:lstStyle/>
          <a:p>
            <a:r>
              <a:rPr lang="en-US" sz="3200" i="1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1492: “Reconquista”</a:t>
            </a:r>
            <a:r>
              <a:rPr lang="en-US" sz="3200" dirty="0" smtClean="0">
                <a:solidFill>
                  <a:schemeClr val="bg1"/>
                </a:solidFill>
                <a:latin typeface="Arial" pitchFamily="34" charset="0"/>
                <a:cs typeface="Arial" pitchFamily="34" charset="0"/>
              </a:rPr>
              <a:t> drives Muslims from Iberia</a:t>
            </a:r>
            <a:endParaRPr lang="en-US" sz="3200" dirty="0">
              <a:solidFill>
                <a:schemeClr val="bg1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795716"/>
            <a:ext cx="8229600" cy="6028334"/>
          </a:xfrm>
        </p:spPr>
      </p:pic>
    </p:spTree>
    <p:extLst>
      <p:ext uri="{BB962C8B-B14F-4D97-AF65-F5344CB8AC3E}">
        <p14:creationId xmlns:p14="http://schemas.microsoft.com/office/powerpoint/2010/main" val="181214616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81000" y="0"/>
            <a:ext cx="8229600" cy="1371600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chemeClr val="bg1"/>
                </a:solidFill>
                <a:latin typeface="Berlin Sans FB" pitchFamily="34" charset="0"/>
              </a:rPr>
              <a:t>1492: Spain is first into the New </a:t>
            </a: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World</a:t>
            </a:r>
            <a:b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</a:br>
            <a:r>
              <a:rPr lang="en-US" dirty="0" smtClean="0">
                <a:solidFill>
                  <a:schemeClr val="bg1"/>
                </a:solidFill>
                <a:latin typeface="Berlin Sans FB" pitchFamily="34" charset="0"/>
              </a:rPr>
              <a:t>“La Conquista de America” </a:t>
            </a:r>
            <a:endParaRPr lang="en-US" dirty="0">
              <a:solidFill>
                <a:schemeClr val="bg1"/>
              </a:solidFill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371600"/>
            <a:ext cx="8458200" cy="5486400"/>
          </a:xfrm>
        </p:spPr>
      </p:pic>
    </p:spTree>
    <p:extLst>
      <p:ext uri="{BB962C8B-B14F-4D97-AF65-F5344CB8AC3E}">
        <p14:creationId xmlns:p14="http://schemas.microsoft.com/office/powerpoint/2010/main" val="15984132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152400" y="381000"/>
            <a:ext cx="8686800" cy="6172200"/>
          </a:xfrm>
        </p:spPr>
        <p:txBody>
          <a:bodyPr>
            <a:normAutofit/>
          </a:bodyPr>
          <a:lstStyle/>
          <a:p>
            <a:r>
              <a:rPr lang="en-US" sz="5400" dirty="0">
                <a:solidFill>
                  <a:schemeClr val="bg1"/>
                </a:solidFill>
                <a:latin typeface="Candara" pitchFamily="34" charset="0"/>
              </a:rPr>
              <a:t/>
            </a:r>
            <a:br>
              <a:rPr lang="en-US" sz="5400" dirty="0">
                <a:solidFill>
                  <a:schemeClr val="bg1"/>
                </a:solidFill>
                <a:latin typeface="Candara" pitchFamily="34" charset="0"/>
              </a:rPr>
            </a:br>
            <a:r>
              <a:rPr lang="en-US" sz="5400" dirty="0">
                <a:solidFill>
                  <a:schemeClr val="bg1"/>
                </a:solidFill>
                <a:latin typeface="Candara" pitchFamily="34" charset="0"/>
              </a:rPr>
              <a:t>The “Reconquista</a:t>
            </a:r>
            <a:r>
              <a:rPr lang="en-US" sz="5400" dirty="0" smtClean="0">
                <a:solidFill>
                  <a:schemeClr val="bg1"/>
                </a:solidFill>
                <a:latin typeface="Candara" pitchFamily="34" charset="0"/>
              </a:rPr>
              <a:t>”</a:t>
            </a:r>
            <a:br>
              <a:rPr lang="en-US" sz="5400" dirty="0" smtClean="0">
                <a:solidFill>
                  <a:schemeClr val="bg1"/>
                </a:solidFill>
                <a:latin typeface="Candara" pitchFamily="34" charset="0"/>
              </a:rPr>
            </a:br>
            <a:r>
              <a:rPr lang="en-US" sz="5400" i="1" dirty="0" smtClean="0">
                <a:solidFill>
                  <a:schemeClr val="bg1"/>
                </a:solidFill>
                <a:latin typeface="Bauhaus 93" pitchFamily="82" charset="0"/>
                <a:cs typeface="Aharoni" pitchFamily="2" charset="-79"/>
              </a:rPr>
              <a:t>shaped</a:t>
            </a:r>
            <a:r>
              <a:rPr lang="en-US" sz="5400" dirty="0" smtClean="0">
                <a:solidFill>
                  <a:schemeClr val="bg1"/>
                </a:solidFill>
                <a:latin typeface="Candara" pitchFamily="34" charset="0"/>
              </a:rPr>
              <a:t/>
            </a:r>
            <a:br>
              <a:rPr lang="en-US" sz="5400" dirty="0" smtClean="0">
                <a:solidFill>
                  <a:schemeClr val="bg1"/>
                </a:solidFill>
                <a:latin typeface="Candara" pitchFamily="34" charset="0"/>
              </a:rPr>
            </a:br>
            <a:r>
              <a:rPr lang="en-US" sz="5400" dirty="0" smtClean="0">
                <a:solidFill>
                  <a:schemeClr val="bg1"/>
                </a:solidFill>
                <a:latin typeface="Candara" pitchFamily="34" charset="0"/>
              </a:rPr>
              <a:t>The “Conquista </a:t>
            </a:r>
            <a:r>
              <a:rPr lang="en-US" sz="5400" dirty="0">
                <a:solidFill>
                  <a:schemeClr val="bg1"/>
                </a:solidFill>
                <a:latin typeface="Candara" pitchFamily="34" charset="0"/>
              </a:rPr>
              <a:t>de </a:t>
            </a:r>
            <a:r>
              <a:rPr lang="en-US" sz="5400" dirty="0" smtClean="0">
                <a:solidFill>
                  <a:schemeClr val="bg1"/>
                </a:solidFill>
                <a:latin typeface="Candara" pitchFamily="34" charset="0"/>
              </a:rPr>
              <a:t>America” </a:t>
            </a:r>
            <a:br>
              <a:rPr lang="en-US" sz="5400" dirty="0" smtClean="0">
                <a:solidFill>
                  <a:schemeClr val="bg1"/>
                </a:solidFill>
                <a:latin typeface="Candara" pitchFamily="34" charset="0"/>
              </a:rPr>
            </a:br>
            <a:r>
              <a:rPr lang="en-US" sz="5400" dirty="0" smtClean="0">
                <a:solidFill>
                  <a:schemeClr val="bg1"/>
                </a:solidFill>
                <a:latin typeface="Candara" pitchFamily="34" charset="0"/>
              </a:rPr>
              <a:t/>
            </a:r>
            <a:br>
              <a:rPr lang="en-US" sz="5400" dirty="0" smtClean="0">
                <a:solidFill>
                  <a:schemeClr val="bg1"/>
                </a:solidFill>
                <a:latin typeface="Candara" pitchFamily="34" charset="0"/>
              </a:rPr>
            </a:b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015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/>
              <a:t>e.g., militarized elites, armed mercenaries, 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Militarized Elites </a:t>
            </a:r>
            <a:endParaRPr lang="en-US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1447800"/>
            <a:ext cx="6772046" cy="5299862"/>
          </a:xfrm>
        </p:spPr>
      </p:pic>
    </p:spTree>
    <p:extLst>
      <p:ext uri="{BB962C8B-B14F-4D97-AF65-F5344CB8AC3E}">
        <p14:creationId xmlns:p14="http://schemas.microsoft.com/office/powerpoint/2010/main" val="6959790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E6DCAC"/>
            </a:gs>
            <a:gs pos="6000">
              <a:srgbClr val="E6D78A"/>
            </a:gs>
            <a:gs pos="30000">
              <a:srgbClr val="C7AC4C"/>
            </a:gs>
            <a:gs pos="46000">
              <a:srgbClr val="E6D78A"/>
            </a:gs>
            <a:gs pos="59000">
              <a:srgbClr val="C7AC4C"/>
            </a:gs>
            <a:gs pos="80000">
              <a:srgbClr val="E6DCAC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i="1" dirty="0" err="1" smtClean="0">
                <a:latin typeface="Algerian" pitchFamily="82" charset="0"/>
              </a:rPr>
              <a:t>Encomiendias</a:t>
            </a:r>
            <a:r>
              <a:rPr lang="en-US" dirty="0" smtClean="0">
                <a:latin typeface="Algerian" pitchFamily="82" charset="0"/>
              </a:rPr>
              <a:t> </a:t>
            </a:r>
            <a:r>
              <a:rPr lang="en-US" dirty="0">
                <a:latin typeface="Algerian" pitchFamily="82" charset="0"/>
              </a:rPr>
              <a:t>&amp; slave </a:t>
            </a:r>
            <a:r>
              <a:rPr lang="en-US" dirty="0" smtClean="0">
                <a:latin typeface="Algerian" pitchFamily="82" charset="0"/>
              </a:rPr>
              <a:t>labor </a:t>
            </a:r>
            <a:endParaRPr lang="en-US" dirty="0">
              <a:latin typeface="Algerian" pitchFamily="82" charset="0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1300686"/>
            <a:ext cx="5656250" cy="5531663"/>
          </a:xfrm>
        </p:spPr>
      </p:pic>
    </p:spTree>
    <p:extLst>
      <p:ext uri="{BB962C8B-B14F-4D97-AF65-F5344CB8AC3E}">
        <p14:creationId xmlns:p14="http://schemas.microsoft.com/office/powerpoint/2010/main" val="2753115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Britannic Bold" pitchFamily="34" charset="0"/>
              </a:rPr>
              <a:t>A confident, missionizing </a:t>
            </a:r>
            <a:r>
              <a:rPr lang="en-US" dirty="0">
                <a:latin typeface="Britannic Bold" pitchFamily="34" charset="0"/>
              </a:rPr>
              <a:t>Church 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891540"/>
            <a:ext cx="8382000" cy="5966460"/>
          </a:xfrm>
        </p:spPr>
      </p:pic>
    </p:spTree>
    <p:extLst>
      <p:ext uri="{BB962C8B-B14F-4D97-AF65-F5344CB8AC3E}">
        <p14:creationId xmlns:p14="http://schemas.microsoft.com/office/powerpoint/2010/main" val="15872378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3000">
              <a:srgbClr val="FFEFD1"/>
            </a:gs>
            <a:gs pos="68000">
              <a:srgbClr val="F0EBD5"/>
            </a:gs>
            <a:gs pos="96000">
              <a:srgbClr val="D1C39F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7200" dirty="0">
                <a:latin typeface="Andalus" pitchFamily="18" charset="-78"/>
                <a:cs typeface="Andalus" pitchFamily="18" charset="-78"/>
              </a:rPr>
              <a:t>Conversion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7800" y="1295398"/>
            <a:ext cx="6278880" cy="5572506"/>
          </a:xfrm>
        </p:spPr>
      </p:pic>
    </p:spTree>
    <p:extLst>
      <p:ext uri="{BB962C8B-B14F-4D97-AF65-F5344CB8AC3E}">
        <p14:creationId xmlns:p14="http://schemas.microsoft.com/office/powerpoint/2010/main" val="28674502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title"/>
          </p:nvPr>
        </p:nvSpPr>
        <p:spPr>
          <a:xfrm>
            <a:off x="1524000" y="0"/>
            <a:ext cx="5715000" cy="990600"/>
          </a:xfrm>
        </p:spPr>
        <p:txBody>
          <a:bodyPr>
            <a:noAutofit/>
          </a:bodyPr>
          <a:lstStyle/>
          <a:p>
            <a:r>
              <a:rPr lang="en-US" sz="7200" dirty="0" smtClean="0">
                <a:latin typeface="Berlin Sans FB Demi" pitchFamily="34" charset="0"/>
              </a:rPr>
              <a:t>Like this….</a:t>
            </a:r>
            <a:endParaRPr lang="en-US" sz="7200" dirty="0">
              <a:latin typeface="Berlin Sans FB Demi" pitchFamily="34" charset="0"/>
            </a:endParaRPr>
          </a:p>
        </p:txBody>
      </p:sp>
      <p:pic>
        <p:nvPicPr>
          <p:cNvPr id="102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200" y="1143000"/>
            <a:ext cx="7543800" cy="5715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5705542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2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3" grpId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50000">
              <a:srgbClr val="9CB86E"/>
            </a:gs>
            <a:gs pos="10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 smtClean="0">
                <a:latin typeface="Andalus" pitchFamily="18" charset="-78"/>
                <a:cs typeface="Andalus" pitchFamily="18" charset="-78"/>
              </a:rPr>
              <a:t>Repopulation</a:t>
            </a:r>
            <a:endParaRPr lang="en-US" sz="8000" dirty="0"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71600" y="1295019"/>
            <a:ext cx="6803136" cy="5562981"/>
          </a:xfrm>
        </p:spPr>
      </p:pic>
    </p:spTree>
    <p:extLst>
      <p:ext uri="{BB962C8B-B14F-4D97-AF65-F5344CB8AC3E}">
        <p14:creationId xmlns:p14="http://schemas.microsoft.com/office/powerpoint/2010/main" val="7096517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33000">
              <a:srgbClr val="D6B19C"/>
            </a:gs>
            <a:gs pos="43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152399" y="1447800"/>
            <a:ext cx="8839201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3600" dirty="0" smtClean="0"/>
              <a:t> </a:t>
            </a:r>
            <a:endParaRPr lang="en-US" sz="3600" dirty="0"/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6600" dirty="0">
                <a:latin typeface="Andalus" pitchFamily="18" charset="-78"/>
                <a:cs typeface="Andalus" pitchFamily="18" charset="-78"/>
              </a:rPr>
              <a:t>Inquisition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57400" y="1321308"/>
            <a:ext cx="5257800" cy="5536692"/>
          </a:xfrm>
        </p:spPr>
      </p:pic>
    </p:spTree>
    <p:extLst>
      <p:ext uri="{BB962C8B-B14F-4D97-AF65-F5344CB8AC3E}">
        <p14:creationId xmlns:p14="http://schemas.microsoft.com/office/powerpoint/2010/main" val="2816771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20000">
              <a:srgbClr val="DDEBCF"/>
            </a:gs>
            <a:gs pos="31000">
              <a:srgbClr val="9CB86E"/>
            </a:gs>
            <a:gs pos="80000">
              <a:srgbClr val="156B13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/>
          </a:bodyPr>
          <a:lstStyle/>
          <a:p>
            <a:r>
              <a:rPr lang="en-US" sz="6600" dirty="0" smtClean="0">
                <a:latin typeface="Andalus" pitchFamily="18" charset="-78"/>
                <a:cs typeface="Andalus" pitchFamily="18" charset="-78"/>
              </a:rPr>
              <a:t>What also matters …</a:t>
            </a:r>
            <a:endParaRPr lang="en-US" sz="66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0" y="2590800"/>
            <a:ext cx="9144000" cy="4068763"/>
          </a:xfrm>
        </p:spPr>
        <p:txBody>
          <a:bodyPr>
            <a:normAutofit/>
          </a:bodyPr>
          <a:lstStyle/>
          <a:p>
            <a:r>
              <a:rPr lang="en-US" sz="40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Ideology</a:t>
            </a:r>
          </a:p>
          <a:p>
            <a:endParaRPr lang="en-US" sz="40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sz="40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Re Ideology: </a:t>
            </a:r>
            <a:r>
              <a:rPr lang="en-US" sz="40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Conquista </a:t>
            </a:r>
            <a:r>
              <a:rPr lang="en-US" sz="40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= Reconquista</a:t>
            </a:r>
            <a:endParaRPr lang="en-US" sz="40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  <a:p>
            <a:endParaRPr lang="en-US" sz="40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sz="40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Conquista Ideology = religiously based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104576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94000">
              <a:srgbClr val="FF0000"/>
            </a:gs>
            <a:gs pos="100000">
              <a:srgbClr val="FF8200"/>
            </a:gs>
          </a:gsLst>
          <a:lin ang="162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3400" y="76200"/>
            <a:ext cx="8229600" cy="2057400"/>
          </a:xfrm>
        </p:spPr>
        <p:txBody>
          <a:bodyPr>
            <a:normAutofit/>
          </a:bodyPr>
          <a:lstStyle/>
          <a:p>
            <a:r>
              <a:rPr lang="en-US" sz="6000" dirty="0" smtClean="0">
                <a:solidFill>
                  <a:srgbClr val="FFFF00"/>
                </a:solidFill>
                <a:latin typeface="Britannic Bold" pitchFamily="34" charset="0"/>
              </a:rPr>
              <a:t>Why Ideology Matters</a:t>
            </a:r>
            <a:endParaRPr lang="en-US" sz="6000" dirty="0">
              <a:solidFill>
                <a:srgbClr val="FFFF00"/>
              </a:solidFill>
              <a:latin typeface="Britannic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28600" y="1752600"/>
            <a:ext cx="8229600" cy="487680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sz="6600" dirty="0" smtClean="0">
                <a:solidFill>
                  <a:schemeClr val="bg1"/>
                </a:solidFill>
                <a:latin typeface="Candara" pitchFamily="34" charset="0"/>
                <a:cs typeface="Aharoni" pitchFamily="2" charset="-79"/>
              </a:rPr>
              <a:t>It makes it possible for globalization </a:t>
            </a:r>
            <a:endParaRPr lang="en-US" sz="6600" dirty="0" smtClean="0">
              <a:solidFill>
                <a:schemeClr val="bg1"/>
              </a:solidFill>
              <a:latin typeface="Candara" pitchFamily="34" charset="0"/>
              <a:cs typeface="Aharoni" pitchFamily="2" charset="-79"/>
            </a:endParaRPr>
          </a:p>
          <a:p>
            <a:r>
              <a:rPr lang="en-US" sz="5400" u="sng" dirty="0" smtClean="0">
                <a:solidFill>
                  <a:schemeClr val="bg1"/>
                </a:solidFill>
                <a:latin typeface="Candara" pitchFamily="34" charset="0"/>
                <a:cs typeface="Aharoni" pitchFamily="2" charset="-79"/>
              </a:rPr>
              <a:t>to </a:t>
            </a:r>
            <a:r>
              <a:rPr lang="en-US" sz="5400" u="sng" dirty="0" smtClean="0">
                <a:solidFill>
                  <a:schemeClr val="bg1"/>
                </a:solidFill>
                <a:latin typeface="Candara" pitchFamily="34" charset="0"/>
                <a:cs typeface="Aharoni" pitchFamily="2" charset="-79"/>
              </a:rPr>
              <a:t>be thought</a:t>
            </a:r>
            <a:r>
              <a:rPr lang="en-US" sz="5400" dirty="0" smtClean="0">
                <a:solidFill>
                  <a:schemeClr val="bg1"/>
                </a:solidFill>
                <a:latin typeface="Candara" pitchFamily="34" charset="0"/>
                <a:cs typeface="Aharoni" pitchFamily="2" charset="-79"/>
              </a:rPr>
              <a:t> , </a:t>
            </a:r>
          </a:p>
          <a:p>
            <a:r>
              <a:rPr lang="en-US" sz="6600" dirty="0" smtClean="0">
                <a:solidFill>
                  <a:schemeClr val="bg1"/>
                </a:solidFill>
                <a:latin typeface="Candara" pitchFamily="34" charset="0"/>
                <a:cs typeface="Aharoni" pitchFamily="2" charset="-79"/>
              </a:rPr>
              <a:t>or not at all</a:t>
            </a:r>
            <a:r>
              <a:rPr lang="en-US" sz="4000" dirty="0" smtClean="0">
                <a:solidFill>
                  <a:schemeClr val="bg1"/>
                </a:solidFill>
                <a:latin typeface="Candara" pitchFamily="34" charset="0"/>
                <a:cs typeface="Aharoni" pitchFamily="2" charset="-79"/>
              </a:rPr>
              <a:t>. </a:t>
            </a:r>
            <a:r>
              <a:rPr lang="en-US" sz="4000" u="sng" dirty="0" smtClean="0">
                <a:solidFill>
                  <a:schemeClr val="bg1"/>
                </a:solidFill>
                <a:latin typeface="Candara" pitchFamily="34" charset="0"/>
                <a:cs typeface="Aharoni" pitchFamily="2" charset="-79"/>
              </a:rPr>
              <a:t> </a:t>
            </a:r>
            <a:r>
              <a:rPr lang="en-US" sz="4000" dirty="0" smtClean="0">
                <a:solidFill>
                  <a:schemeClr val="bg1"/>
                </a:solidFill>
                <a:latin typeface="Candara" pitchFamily="34" charset="0"/>
                <a:cs typeface="Aharoni" pitchFamily="2" charset="-79"/>
              </a:rPr>
              <a:t> </a:t>
            </a:r>
          </a:p>
          <a:p>
            <a:endParaRPr lang="en-US" sz="36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  <a:p>
            <a:endParaRPr lang="en-US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0454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whoos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000082"/>
            </a:gs>
            <a:gs pos="30000">
              <a:srgbClr val="66008F"/>
            </a:gs>
            <a:gs pos="64999">
              <a:srgbClr val="BA0066"/>
            </a:gs>
            <a:gs pos="89999">
              <a:srgbClr val="FF0000"/>
            </a:gs>
            <a:gs pos="100000">
              <a:srgbClr val="FF8200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en-US" sz="8000" dirty="0" smtClean="0">
                <a:solidFill>
                  <a:schemeClr val="bg1"/>
                </a:solidFill>
                <a:latin typeface="Aharoni" pitchFamily="2" charset="-79"/>
                <a:cs typeface="Aharoni" pitchFamily="2" charset="-79"/>
              </a:rPr>
              <a:t>Ideology</a:t>
            </a:r>
            <a:endParaRPr lang="en-US" sz="8000" dirty="0">
              <a:solidFill>
                <a:schemeClr val="bg1"/>
              </a:solidFill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sz="6000" dirty="0">
                <a:solidFill>
                  <a:schemeClr val="bg1"/>
                </a:solidFill>
              </a:rPr>
              <a:t>It justifies or makes legitimate  </a:t>
            </a:r>
          </a:p>
          <a:p>
            <a:r>
              <a:rPr lang="en-US" sz="6000" dirty="0">
                <a:solidFill>
                  <a:schemeClr val="bg1"/>
                </a:solidFill>
              </a:rPr>
              <a:t>forms of globalization </a:t>
            </a:r>
          </a:p>
          <a:p>
            <a:r>
              <a:rPr lang="en-US" sz="6000" dirty="0">
                <a:solidFill>
                  <a:schemeClr val="bg1"/>
                </a:solidFill>
              </a:rPr>
              <a:t>or none at all.</a:t>
            </a:r>
          </a:p>
        </p:txBody>
      </p:sp>
    </p:spTree>
    <p:extLst>
      <p:ext uri="{BB962C8B-B14F-4D97-AF65-F5344CB8AC3E}">
        <p14:creationId xmlns:p14="http://schemas.microsoft.com/office/powerpoint/2010/main" val="4613798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6583362"/>
          </a:xfrm>
          <a:solidFill>
            <a:srgbClr val="FF0000"/>
          </a:solidFill>
        </p:spPr>
        <p:txBody>
          <a:bodyPr>
            <a:normAutofit/>
          </a:bodyPr>
          <a:lstStyle/>
          <a:p>
            <a:r>
              <a:rPr lang="en-US" sz="4800" u="sng" dirty="0">
                <a:solidFill>
                  <a:schemeClr val="bg1"/>
                </a:solidFill>
                <a:latin typeface="Britannic Bold" pitchFamily="34" charset="0"/>
              </a:rPr>
              <a:t>Bottom line</a:t>
            </a:r>
            <a:r>
              <a:rPr lang="en-US" sz="4800" dirty="0">
                <a:solidFill>
                  <a:schemeClr val="bg1"/>
                </a:solidFill>
                <a:latin typeface="Britannic Bold" pitchFamily="34" charset="0"/>
              </a:rPr>
              <a:t>: </a:t>
            </a:r>
            <a:br>
              <a:rPr lang="en-US" sz="4800" dirty="0">
                <a:solidFill>
                  <a:schemeClr val="bg1"/>
                </a:solidFill>
                <a:latin typeface="Britannic Bold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Britannic Bold" pitchFamily="34" charset="0"/>
              </a:rPr>
              <a:t>	Ideology is one factor </a:t>
            </a:r>
            <a:r>
              <a:rPr lang="en-US" sz="4800" dirty="0" smtClean="0">
                <a:solidFill>
                  <a:schemeClr val="bg1"/>
                </a:solidFill>
                <a:latin typeface="Britannic Bold" pitchFamily="34" charset="0"/>
              </a:rPr>
              <a:t>making globalization </a:t>
            </a:r>
            <a:r>
              <a:rPr lang="en-US" sz="4800" dirty="0">
                <a:solidFill>
                  <a:schemeClr val="bg1"/>
                </a:solidFill>
                <a:latin typeface="Britannic Bold" pitchFamily="34" charset="0"/>
              </a:rPr>
              <a:t>possible in “actual practice</a:t>
            </a:r>
            <a:r>
              <a:rPr lang="en-US" sz="4800" dirty="0" smtClean="0">
                <a:solidFill>
                  <a:schemeClr val="bg1"/>
                </a:solidFill>
                <a:latin typeface="Britannic Bold" pitchFamily="34" charset="0"/>
              </a:rPr>
              <a:t>.”</a:t>
            </a:r>
            <a:br>
              <a:rPr lang="en-US" sz="4800" dirty="0" smtClean="0">
                <a:solidFill>
                  <a:schemeClr val="bg1"/>
                </a:solidFill>
                <a:latin typeface="Britannic Bold" pitchFamily="34" charset="0"/>
              </a:rPr>
            </a:br>
            <a:r>
              <a:rPr lang="en-US" sz="4800" dirty="0">
                <a:solidFill>
                  <a:schemeClr val="bg1"/>
                </a:solidFill>
                <a:latin typeface="Britannic Bold" pitchFamily="34" charset="0"/>
              </a:rPr>
              <a:t/>
            </a:r>
            <a:br>
              <a:rPr lang="en-US" sz="4800" dirty="0">
                <a:solidFill>
                  <a:schemeClr val="bg1"/>
                </a:solidFill>
                <a:latin typeface="Britannic Bold" pitchFamily="34" charset="0"/>
              </a:rPr>
            </a:br>
            <a:r>
              <a:rPr lang="en-US" sz="4800" dirty="0" smtClean="0">
                <a:solidFill>
                  <a:schemeClr val="bg1"/>
                </a:solidFill>
                <a:latin typeface="Britannic Bold" pitchFamily="34" charset="0"/>
              </a:rPr>
              <a:t>Spanish Catholicism </a:t>
            </a:r>
            <a:br>
              <a:rPr lang="en-US" sz="4800" dirty="0" smtClean="0">
                <a:solidFill>
                  <a:schemeClr val="bg1"/>
                </a:solidFill>
                <a:latin typeface="Britannic Bold" pitchFamily="34" charset="0"/>
              </a:rPr>
            </a:br>
            <a:r>
              <a:rPr lang="en-US" sz="4800" dirty="0" smtClean="0">
                <a:solidFill>
                  <a:schemeClr val="bg1"/>
                </a:solidFill>
                <a:latin typeface="Britannic Bold" pitchFamily="34" charset="0"/>
              </a:rPr>
              <a:t>provided</a:t>
            </a:r>
            <a:br>
              <a:rPr lang="en-US" sz="4800" dirty="0" smtClean="0">
                <a:solidFill>
                  <a:schemeClr val="bg1"/>
                </a:solidFill>
                <a:latin typeface="Britannic Bold" pitchFamily="34" charset="0"/>
              </a:rPr>
            </a:br>
            <a:r>
              <a:rPr lang="en-US" sz="4800" dirty="0" smtClean="0">
                <a:solidFill>
                  <a:schemeClr val="bg1"/>
                </a:solidFill>
                <a:latin typeface="Britannic Bold" pitchFamily="34" charset="0"/>
              </a:rPr>
              <a:t>this </a:t>
            </a:r>
            <a:r>
              <a:rPr lang="en-US" sz="4800" dirty="0">
                <a:solidFill>
                  <a:schemeClr val="bg1"/>
                </a:solidFill>
                <a:latin typeface="Britannic Bold" pitchFamily="34" charset="0"/>
              </a:rPr>
              <a:t>ideology</a:t>
            </a:r>
          </a:p>
        </p:txBody>
      </p:sp>
    </p:spTree>
    <p:extLst>
      <p:ext uri="{BB962C8B-B14F-4D97-AF65-F5344CB8AC3E}">
        <p14:creationId xmlns:p14="http://schemas.microsoft.com/office/powerpoint/2010/main" val="3089565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rgbClr val="DDEBCF"/>
            </a:gs>
            <a:gs pos="26000">
              <a:srgbClr val="9CB86E"/>
            </a:gs>
            <a:gs pos="39000">
              <a:srgbClr val="156B13"/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066800"/>
            <a:ext cx="8763000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en-US" sz="5400" dirty="0" smtClean="0">
              <a:latin typeface="Andalus" pitchFamily="18" charset="-78"/>
              <a:cs typeface="Andalus" pitchFamily="18" charset="-78"/>
            </a:endParaRP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Conquista Ideology</a:t>
            </a:r>
          </a:p>
          <a:p>
            <a:pPr algn="ctr"/>
            <a:r>
              <a:rPr lang="en-US" sz="48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First item</a:t>
            </a:r>
          </a:p>
          <a:p>
            <a:endParaRPr lang="en-US" sz="2400" dirty="0" smtClean="0">
              <a:latin typeface="Candara" pitchFamily="34" charset="0"/>
            </a:endParaRPr>
          </a:p>
          <a:p>
            <a:endParaRPr lang="en-US" sz="4000" i="1" dirty="0" smtClean="0">
              <a:solidFill>
                <a:schemeClr val="bg1"/>
              </a:solidFill>
              <a:latin typeface="Berlin Sans FB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33590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DEBCF"/>
            </a:gs>
            <a:gs pos="26000">
              <a:srgbClr val="9CB86E"/>
            </a:gs>
            <a:gs pos="39000">
              <a:srgbClr val="156B13"/>
            </a:gs>
          </a:gsLst>
          <a:lin ang="5400000" scaled="1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r>
              <a:rPr lang="es-ES" sz="4900" dirty="0">
                <a:latin typeface="Britannic Bold" pitchFamily="34" charset="0"/>
              </a:rPr>
              <a:t>“Tierra de Nadie" (res nullius</a:t>
            </a:r>
            <a:r>
              <a:rPr lang="es-ES" sz="4900" dirty="0" smtClean="0">
                <a:latin typeface="Britannic Bold" pitchFamily="34" charset="0"/>
              </a:rPr>
              <a:t>)</a:t>
            </a:r>
            <a:r>
              <a:rPr lang="en-US" dirty="0"/>
              <a:t/>
            </a:r>
            <a:br>
              <a:rPr lang="en-US" dirty="0"/>
            </a:b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2133600"/>
            <a:ext cx="8229600" cy="4724400"/>
          </a:xfrm>
          <a:noFill/>
        </p:spPr>
        <p:txBody>
          <a:bodyPr>
            <a:noAutofit/>
          </a:bodyPr>
          <a:lstStyle/>
          <a:p>
            <a:pPr>
              <a:buFont typeface="Wingdings" pitchFamily="2" charset="2"/>
              <a:buChar char="§"/>
            </a:pPr>
            <a:r>
              <a:rPr lang="en-US" sz="4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= </a:t>
            </a:r>
            <a:r>
              <a:rPr lang="en-US" sz="4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territory </a:t>
            </a:r>
            <a:r>
              <a:rPr lang="en-US" sz="4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outside  law </a:t>
            </a:r>
            <a:r>
              <a:rPr lang="en-US" sz="4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&amp; social reality, </a:t>
            </a:r>
            <a:endParaRPr lang="en-US" sz="4400" dirty="0" smtClean="0">
              <a:solidFill>
                <a:schemeClr val="bg1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>
              <a:buFont typeface="Wingdings" pitchFamily="2" charset="2"/>
              <a:buChar char="§"/>
            </a:pPr>
            <a:r>
              <a:rPr lang="en-US" sz="4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sometimes </a:t>
            </a:r>
            <a:r>
              <a:rPr lang="en-US" sz="4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= indigenous </a:t>
            </a:r>
            <a:r>
              <a:rPr lang="en-US" sz="4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property, </a:t>
            </a:r>
            <a:r>
              <a:rPr lang="en-US" sz="4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 contrast to European territory</a:t>
            </a:r>
          </a:p>
          <a:p>
            <a:pPr>
              <a:buFont typeface="Wingdings" pitchFamily="2" charset="2"/>
              <a:buChar char="§"/>
            </a:pPr>
            <a:r>
              <a:rPr lang="en-US" sz="4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similar </a:t>
            </a:r>
            <a:r>
              <a:rPr lang="en-US" sz="4400" dirty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Muslim </a:t>
            </a:r>
            <a:r>
              <a:rPr lang="en-US" sz="4400" dirty="0" smtClean="0">
                <a:solidFill>
                  <a:schemeClr val="bg1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Dar-al-Harb</a:t>
            </a:r>
            <a:r>
              <a:rPr lang="en-US" sz="4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44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en-US" sz="4400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8540271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31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8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1000"/>
                                  </p:iterate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1" presetID="10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31000"/>
                                  </p:iterate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36443" y="1371600"/>
            <a:ext cx="8229600" cy="3429000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Conquista </a:t>
            </a:r>
            <a:r>
              <a:rPr lang="en-US" sz="48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Ideology</a:t>
            </a:r>
            <a:br>
              <a:rPr lang="en-US" sz="48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sz="48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Second Item</a:t>
            </a:r>
            <a:endParaRPr lang="en-US" sz="4800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26731475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‘Land </a:t>
            </a:r>
            <a:r>
              <a:rPr lang="en-US" dirty="0"/>
              <a:t>for </a:t>
            </a:r>
            <a:r>
              <a:rPr lang="en-US" dirty="0" smtClean="0"/>
              <a:t>Christendom"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47800"/>
            <a:ext cx="8229600" cy="4678363"/>
          </a:xfrm>
        </p:spPr>
        <p:txBody>
          <a:bodyPr/>
          <a:lstStyle/>
          <a:p>
            <a:r>
              <a:rPr lang="en-US" sz="4000" dirty="0" smtClean="0">
                <a:solidFill>
                  <a:schemeClr val="bg1"/>
                </a:solidFill>
              </a:rPr>
              <a:t>principle behind </a:t>
            </a:r>
            <a:r>
              <a:rPr lang="en-US" sz="4000" dirty="0">
                <a:solidFill>
                  <a:schemeClr val="bg1"/>
                </a:solidFill>
              </a:rPr>
              <a:t>decision to spread Christianity to the people of America, </a:t>
            </a:r>
            <a:endParaRPr lang="en-US" sz="4000" dirty="0" smtClean="0">
              <a:solidFill>
                <a:schemeClr val="bg1"/>
              </a:solidFill>
            </a:endParaRPr>
          </a:p>
          <a:p>
            <a:r>
              <a:rPr lang="en-US" sz="4000" dirty="0" smtClean="0">
                <a:solidFill>
                  <a:schemeClr val="bg1"/>
                </a:solidFill>
              </a:rPr>
              <a:t>enabled </a:t>
            </a:r>
            <a:r>
              <a:rPr lang="en-US" sz="4000" dirty="0">
                <a:solidFill>
                  <a:schemeClr val="bg1"/>
                </a:solidFill>
              </a:rPr>
              <a:t>forced conversion </a:t>
            </a:r>
            <a:r>
              <a:rPr lang="en-US" sz="4000" dirty="0" smtClean="0">
                <a:solidFill>
                  <a:schemeClr val="bg1"/>
                </a:solidFill>
              </a:rPr>
              <a:t>of native peoples if </a:t>
            </a:r>
            <a:r>
              <a:rPr lang="en-US" sz="4000" dirty="0">
                <a:solidFill>
                  <a:schemeClr val="bg1"/>
                </a:solidFill>
              </a:rPr>
              <a:t>they refuse to accept </a:t>
            </a:r>
            <a:r>
              <a:rPr lang="en-US" sz="4000" dirty="0" smtClean="0">
                <a:solidFill>
                  <a:schemeClr val="bg1"/>
                </a:solidFill>
              </a:rPr>
              <a:t>convesion. </a:t>
            </a:r>
          </a:p>
          <a:p>
            <a:r>
              <a:rPr lang="en-US" sz="4000" dirty="0" smtClean="0">
                <a:solidFill>
                  <a:schemeClr val="bg1"/>
                </a:solidFill>
              </a:rPr>
              <a:t>Similar </a:t>
            </a:r>
            <a:r>
              <a:rPr lang="en-US" sz="4000" dirty="0">
                <a:solidFill>
                  <a:schemeClr val="bg1"/>
                </a:solidFill>
              </a:rPr>
              <a:t>to </a:t>
            </a:r>
            <a:r>
              <a:rPr lang="en-US" sz="4000" dirty="0" smtClean="0">
                <a:solidFill>
                  <a:schemeClr val="bg1"/>
                </a:solidFill>
              </a:rPr>
              <a:t>Dar-al-Islam</a:t>
            </a:r>
            <a:endParaRPr lang="en-US" sz="4000" dirty="0">
              <a:solidFill>
                <a:schemeClr val="bg1"/>
              </a:solidFill>
            </a:endParaRP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546672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voltag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>
          <a:xfrm>
            <a:off x="457200" y="1524000"/>
            <a:ext cx="8229600" cy="2392362"/>
          </a:xfrm>
        </p:spPr>
        <p:txBody>
          <a:bodyPr>
            <a:normAutofit/>
          </a:bodyPr>
          <a:lstStyle/>
          <a:p>
            <a:r>
              <a:rPr lang="en-US" sz="4800" dirty="0" smtClean="0">
                <a:solidFill>
                  <a:srgbClr val="FFFF00"/>
                </a:solidFill>
              </a:rPr>
              <a:t>So, </a:t>
            </a:r>
            <a:br>
              <a:rPr lang="en-US" sz="4800" dirty="0" smtClean="0">
                <a:solidFill>
                  <a:srgbClr val="FFFF00"/>
                </a:solidFill>
              </a:rPr>
            </a:br>
            <a:r>
              <a:rPr lang="en-US" sz="4800" dirty="0" smtClean="0">
                <a:solidFill>
                  <a:srgbClr val="FFFF00"/>
                </a:solidFill>
              </a:rPr>
              <a:t>How Did Globalization Happen</a:t>
            </a:r>
            <a:r>
              <a:rPr lang="en-US" dirty="0" smtClean="0">
                <a:solidFill>
                  <a:srgbClr val="FFFF00"/>
                </a:solidFill>
              </a:rPr>
              <a:t>?</a:t>
            </a:r>
            <a:endParaRPr lang="en-US" dirty="0">
              <a:solidFill>
                <a:srgbClr val="FFFF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45685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FFF200"/>
            </a:gs>
            <a:gs pos="45000">
              <a:srgbClr val="FF7A00"/>
            </a:gs>
            <a:gs pos="70000">
              <a:srgbClr val="FF0300"/>
            </a:gs>
            <a:gs pos="100000">
              <a:srgbClr val="4D0808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477962"/>
          </a:xfrm>
        </p:spPr>
        <p:txBody>
          <a:bodyPr>
            <a:normAutofit fontScale="90000"/>
          </a:bodyPr>
          <a:lstStyle/>
          <a:p>
            <a:r>
              <a:rPr lang="en-US" sz="6700" dirty="0" smtClean="0">
                <a:latin typeface="Andalus" pitchFamily="18" charset="-78"/>
                <a:cs typeface="Andalus" pitchFamily="18" charset="-78"/>
              </a:rPr>
              <a:t>Conquista Ideology</a:t>
            </a:r>
            <a:r>
              <a:rPr lang="en-US" dirty="0" smtClean="0"/>
              <a:t/>
            </a:r>
            <a:br>
              <a:rPr lang="en-US" dirty="0" smtClean="0"/>
            </a:br>
            <a:r>
              <a:rPr lang="en-US" sz="5300" b="1" dirty="0" smtClean="0">
                <a:latin typeface="Andalus" pitchFamily="18" charset="-78"/>
                <a:cs typeface="Andalus" pitchFamily="18" charset="-78"/>
              </a:rPr>
              <a:t>third item</a:t>
            </a:r>
            <a:endParaRPr lang="en-US" sz="5300" b="1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04800" y="1981200"/>
            <a:ext cx="8229600" cy="4525963"/>
          </a:xfrm>
        </p:spPr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bg1"/>
                </a:solidFill>
                <a:latin typeface="Berlin Sans FB" pitchFamily="34" charset="0"/>
                <a:cs typeface="Andalus" pitchFamily="18" charset="-78"/>
              </a:rPr>
              <a:t>“Rights </a:t>
            </a:r>
            <a:r>
              <a:rPr lang="en-US" sz="3600" dirty="0">
                <a:solidFill>
                  <a:schemeClr val="bg1"/>
                </a:solidFill>
                <a:latin typeface="Berlin Sans FB" pitchFamily="34" charset="0"/>
                <a:cs typeface="Andalus" pitchFamily="18" charset="-78"/>
              </a:rPr>
              <a:t>of Conquest" of European states and societies </a:t>
            </a:r>
            <a:r>
              <a:rPr lang="en-US" sz="3600" dirty="0" smtClean="0">
                <a:solidFill>
                  <a:schemeClr val="bg1"/>
                </a:solidFill>
                <a:latin typeface="Berlin Sans FB" pitchFamily="34" charset="0"/>
                <a:cs typeface="Andalus" pitchFamily="18" charset="-78"/>
              </a:rPr>
              <a:t>over </a:t>
            </a:r>
            <a:r>
              <a:rPr lang="en-US" sz="3600" dirty="0">
                <a:solidFill>
                  <a:schemeClr val="bg1"/>
                </a:solidFill>
                <a:latin typeface="Berlin Sans FB" pitchFamily="34" charset="0"/>
                <a:cs typeface="Andalus" pitchFamily="18" charset="-78"/>
              </a:rPr>
              <a:t>native </a:t>
            </a:r>
            <a:r>
              <a:rPr lang="en-US" sz="3600" dirty="0" smtClean="0">
                <a:solidFill>
                  <a:schemeClr val="bg1"/>
                </a:solidFill>
                <a:latin typeface="Berlin Sans FB" pitchFamily="34" charset="0"/>
                <a:cs typeface="Andalus" pitchFamily="18" charset="-78"/>
              </a:rPr>
              <a:t>civilizations as well as their </a:t>
            </a:r>
            <a:r>
              <a:rPr lang="en-US" sz="3600" dirty="0">
                <a:solidFill>
                  <a:schemeClr val="bg1"/>
                </a:solidFill>
                <a:latin typeface="Berlin Sans FB" pitchFamily="34" charset="0"/>
                <a:cs typeface="Andalus" pitchFamily="18" charset="-78"/>
              </a:rPr>
              <a:t>natural </a:t>
            </a:r>
            <a:r>
              <a:rPr lang="en-US" sz="3600" dirty="0" smtClean="0">
                <a:solidFill>
                  <a:schemeClr val="bg1"/>
                </a:solidFill>
                <a:latin typeface="Berlin Sans FB" pitchFamily="34" charset="0"/>
                <a:cs typeface="Andalus" pitchFamily="18" charset="-78"/>
              </a:rPr>
              <a:t>resources.</a:t>
            </a:r>
          </a:p>
          <a:p>
            <a:endParaRPr lang="en-US" sz="3600" dirty="0" smtClean="0">
              <a:solidFill>
                <a:schemeClr val="bg1"/>
              </a:solidFill>
              <a:latin typeface="Berlin Sans FB" pitchFamily="34" charset="0"/>
              <a:cs typeface="Andalus" pitchFamily="18" charset="-78"/>
            </a:endParaRP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Berlin Sans FB" pitchFamily="34" charset="0"/>
                <a:cs typeface="Andalus" pitchFamily="18" charset="-78"/>
              </a:rPr>
              <a:t>the </a:t>
            </a:r>
            <a:r>
              <a:rPr lang="en-US" sz="3600" dirty="0">
                <a:solidFill>
                  <a:schemeClr val="bg1"/>
                </a:solidFill>
                <a:latin typeface="Berlin Sans FB" pitchFamily="34" charset="0"/>
                <a:cs typeface="Andalus" pitchFamily="18" charset="-78"/>
              </a:rPr>
              <a:t>imposition of </a:t>
            </a:r>
            <a:r>
              <a:rPr lang="en-US" sz="3600" dirty="0" smtClean="0">
                <a:solidFill>
                  <a:schemeClr val="bg1"/>
                </a:solidFill>
                <a:latin typeface="Berlin Sans FB" pitchFamily="34" charset="0"/>
                <a:cs typeface="Andalus" pitchFamily="18" charset="-78"/>
              </a:rPr>
              <a:t>the use of native peoples </a:t>
            </a:r>
            <a:r>
              <a:rPr lang="en-US" sz="3600" dirty="0">
                <a:solidFill>
                  <a:schemeClr val="bg1"/>
                </a:solidFill>
                <a:latin typeface="Berlin Sans FB" pitchFamily="34" charset="0"/>
                <a:cs typeface="Andalus" pitchFamily="18" charset="-78"/>
              </a:rPr>
              <a:t>as </a:t>
            </a:r>
            <a:r>
              <a:rPr lang="en-US" sz="3600" dirty="0" smtClean="0">
                <a:solidFill>
                  <a:schemeClr val="bg1"/>
                </a:solidFill>
                <a:latin typeface="Berlin Sans FB" pitchFamily="34" charset="0"/>
                <a:cs typeface="Andalus" pitchFamily="18" charset="-78"/>
              </a:rPr>
              <a:t>slaves: </a:t>
            </a:r>
          </a:p>
          <a:p>
            <a:pPr algn="ctr"/>
            <a:r>
              <a:rPr lang="en-US" sz="3600" dirty="0" smtClean="0">
                <a:solidFill>
                  <a:schemeClr val="bg1"/>
                </a:solidFill>
                <a:latin typeface="Berlin Sans FB" pitchFamily="34" charset="0"/>
                <a:cs typeface="Andalus" pitchFamily="18" charset="-78"/>
              </a:rPr>
              <a:t>“</a:t>
            </a:r>
            <a:r>
              <a:rPr lang="en-US" sz="3600" dirty="0" err="1" smtClean="0">
                <a:solidFill>
                  <a:schemeClr val="bg1"/>
                </a:solidFill>
                <a:latin typeface="Berlin Sans FB" pitchFamily="34" charset="0"/>
                <a:cs typeface="Andalus" pitchFamily="18" charset="-78"/>
              </a:rPr>
              <a:t>encomienda</a:t>
            </a:r>
            <a:r>
              <a:rPr lang="en-US" sz="3600" dirty="0" smtClean="0">
                <a:solidFill>
                  <a:schemeClr val="bg1"/>
                </a:solidFill>
                <a:latin typeface="Berlin Sans FB" pitchFamily="34" charset="0"/>
                <a:cs typeface="Andalus" pitchFamily="18" charset="-78"/>
              </a:rPr>
              <a:t>” </a:t>
            </a:r>
            <a:r>
              <a:rPr lang="en-US" sz="3600" dirty="0" smtClean="0">
                <a:solidFill>
                  <a:schemeClr val="bg1"/>
                </a:solidFill>
                <a:latin typeface="Berlin Sans FB" pitchFamily="34" charset="0"/>
                <a:cs typeface="Andalus" pitchFamily="18" charset="-78"/>
              </a:rPr>
              <a:t>system</a:t>
            </a:r>
            <a:endParaRPr lang="en-US" sz="3600" dirty="0">
              <a:solidFill>
                <a:schemeClr val="bg1"/>
              </a:solidFill>
              <a:latin typeface="Berlin Sans FB" pitchFamily="34" charset="0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5216651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274638"/>
            <a:ext cx="8991600" cy="1143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A Second Ideological Front:</a:t>
            </a:r>
            <a:br>
              <a:rPr lang="en-US" dirty="0" smtClean="0">
                <a:latin typeface="Andalus" pitchFamily="18" charset="-78"/>
                <a:cs typeface="Andalus" pitchFamily="18" charset="-78"/>
              </a:rPr>
            </a:br>
            <a:r>
              <a:rPr lang="en-US" dirty="0" smtClean="0">
                <a:latin typeface="Andalus" pitchFamily="18" charset="-78"/>
                <a:cs typeface="Andalus" pitchFamily="18" charset="-78"/>
              </a:rPr>
              <a:t>3 </a:t>
            </a:r>
            <a:r>
              <a:rPr lang="en-US" sz="3600" dirty="0" smtClean="0">
                <a:latin typeface="Andalus" pitchFamily="18" charset="-78"/>
                <a:cs typeface="Andalus" pitchFamily="18" charset="-78"/>
              </a:rPr>
              <a:t>Spanish Humanists vs Conquista Ideology </a:t>
            </a:r>
            <a:endParaRPr lang="en-US" sz="3600" dirty="0"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876800"/>
          </a:xfrm>
        </p:spPr>
        <p:txBody>
          <a:bodyPr>
            <a:noAutofit/>
          </a:bodyPr>
          <a:lstStyle/>
          <a:p>
            <a:pPr lvl="1"/>
            <a:r>
              <a:rPr lang="en-US" sz="3200" dirty="0" smtClean="0"/>
              <a:t>Founder, Natural Law theorist </a:t>
            </a:r>
            <a:r>
              <a:rPr lang="en-US" sz="3200" dirty="0"/>
              <a:t>of </a:t>
            </a:r>
            <a:r>
              <a:rPr lang="en-US" sz="3200" dirty="0" smtClean="0"/>
              <a:t>the ‘</a:t>
            </a:r>
            <a:r>
              <a:rPr lang="en-US" sz="3200" dirty="0"/>
              <a:t>School of Salamanca,’ </a:t>
            </a:r>
            <a:r>
              <a:rPr lang="en-US" sz="3200" dirty="0" smtClean="0"/>
              <a:t> Francisco de Vitoria, Dominican. </a:t>
            </a:r>
          </a:p>
          <a:p>
            <a:pPr lvl="1"/>
            <a:r>
              <a:rPr lang="en-US" sz="3200" dirty="0" smtClean="0"/>
              <a:t>Bartolome de las Casas, Dominican, defended the Native Americans against Juan Gines de Sepulveda, Debate at Vallodolid (1550-1)</a:t>
            </a:r>
          </a:p>
          <a:p>
            <a:pPr lvl="1"/>
            <a:r>
              <a:rPr lang="en-US" sz="3200" dirty="0" smtClean="0"/>
              <a:t>Jesuit Francisco Suarez first argued the right of oppressed people to rebel.</a:t>
            </a:r>
          </a:p>
        </p:txBody>
      </p:sp>
    </p:spTree>
    <p:extLst>
      <p:ext uri="{BB962C8B-B14F-4D97-AF65-F5344CB8AC3E}">
        <p14:creationId xmlns:p14="http://schemas.microsoft.com/office/powerpoint/2010/main" val="1899408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7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7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54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3255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Francisco de Vitoria (ca.1485- </a:t>
            </a:r>
            <a:r>
              <a:rPr lang="en-US" dirty="0"/>
              <a:t>1546)</a:t>
            </a:r>
            <a:br>
              <a:rPr lang="en-US" dirty="0"/>
            </a:br>
            <a:r>
              <a:rPr lang="en-US" dirty="0" smtClean="0"/>
              <a:t>“Father </a:t>
            </a:r>
            <a:r>
              <a:rPr lang="en-US" dirty="0"/>
              <a:t>of </a:t>
            </a:r>
            <a:r>
              <a:rPr lang="en-US" dirty="0" smtClean="0"/>
              <a:t>International Law" 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0" y="1643077"/>
            <a:ext cx="4490070" cy="5197571"/>
          </a:xfrm>
        </p:spPr>
      </p:pic>
    </p:spTree>
    <p:extLst>
      <p:ext uri="{BB962C8B-B14F-4D97-AF65-F5344CB8AC3E}">
        <p14:creationId xmlns:p14="http://schemas.microsoft.com/office/powerpoint/2010/main" val="22785403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Bartolome de las Casas (1484-1576)</a:t>
            </a:r>
            <a:br>
              <a:rPr lang="en-US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</a:br>
            <a:r>
              <a:rPr lang="en-US" i="1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The Destruction of the Indies</a:t>
            </a:r>
            <a:endParaRPr lang="en-US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4260723" cy="4503039"/>
          </a:xfrm>
        </p:spPr>
      </p:pic>
      <p:pic>
        <p:nvPicPr>
          <p:cNvPr id="7" name="Content Placeholder 6"/>
          <p:cNvPicPr>
            <a:picLocks noGrp="1" noChangeAspect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53000" y="2057400"/>
            <a:ext cx="3820820" cy="4394987"/>
          </a:xfrm>
        </p:spPr>
      </p:pic>
    </p:spTree>
    <p:extLst>
      <p:ext uri="{BB962C8B-B14F-4D97-AF65-F5344CB8AC3E}">
        <p14:creationId xmlns:p14="http://schemas.microsoft.com/office/powerpoint/2010/main" val="15029344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60000"/>
            <a:lumOff val="4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Andalus" pitchFamily="18" charset="-78"/>
                <a:cs typeface="Andalus" pitchFamily="18" charset="-78"/>
              </a:rPr>
              <a:t>Francisco Suarez (</a:t>
            </a:r>
            <a:r>
              <a:rPr lang="en-US" dirty="0">
                <a:latin typeface="Andalus" pitchFamily="18" charset="-78"/>
                <a:cs typeface="Andalus" pitchFamily="18" charset="-78"/>
              </a:rPr>
              <a:t>1548-1617)</a:t>
            </a:r>
            <a:br>
              <a:rPr lang="en-US" dirty="0">
                <a:latin typeface="Andalus" pitchFamily="18" charset="-78"/>
                <a:cs typeface="Andalus" pitchFamily="18" charset="-78"/>
              </a:rPr>
            </a:br>
            <a:r>
              <a:rPr lang="en-US" sz="3600" i="1" dirty="0" smtClean="0">
                <a:latin typeface="Andalus" pitchFamily="18" charset="-78"/>
                <a:cs typeface="Andalus" pitchFamily="18" charset="-78"/>
              </a:rPr>
              <a:t>De Legibus </a:t>
            </a:r>
            <a:r>
              <a:rPr lang="en-US" sz="3600" i="1" dirty="0">
                <a:latin typeface="Andalus" pitchFamily="18" charset="-78"/>
                <a:cs typeface="Andalus" pitchFamily="18" charset="-78"/>
              </a:rPr>
              <a:t>ac </a:t>
            </a:r>
            <a:r>
              <a:rPr lang="en-US" sz="3600" i="1" dirty="0" smtClean="0">
                <a:latin typeface="Andalus" pitchFamily="18" charset="-78"/>
                <a:cs typeface="Andalus" pitchFamily="18" charset="-78"/>
              </a:rPr>
              <a:t>Deo Legislatore </a:t>
            </a:r>
            <a:r>
              <a:rPr lang="en-US" sz="3600" dirty="0" smtClean="0">
                <a:latin typeface="Andalus" pitchFamily="18" charset="-78"/>
                <a:cs typeface="Andalus" pitchFamily="18" charset="-78"/>
              </a:rPr>
              <a:t>(1679</a:t>
            </a:r>
            <a:r>
              <a:rPr lang="en-US" sz="3600" dirty="0">
                <a:latin typeface="Andalus" pitchFamily="18" charset="-78"/>
                <a:cs typeface="Andalus" pitchFamily="18" charset="-78"/>
              </a:rPr>
              <a:t>)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38404" y="1447801"/>
            <a:ext cx="4406951" cy="5422544"/>
          </a:xfrm>
        </p:spPr>
      </p:pic>
    </p:spTree>
    <p:extLst>
      <p:ext uri="{BB962C8B-B14F-4D97-AF65-F5344CB8AC3E}">
        <p14:creationId xmlns:p14="http://schemas.microsoft.com/office/powerpoint/2010/main" val="39142164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>
            <a:lumMod val="50000"/>
            <a:alpha val="67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5821362"/>
          </a:xfrm>
        </p:spPr>
        <p:txBody>
          <a:bodyPr>
            <a:normAutofit/>
          </a:bodyPr>
          <a:lstStyle/>
          <a:p>
            <a:r>
              <a:rPr lang="en-US" dirty="0" smtClean="0"/>
              <a:t>They did much to promote the welfare of the native folk: </a:t>
            </a:r>
            <a:br>
              <a:rPr lang="en-US" dirty="0" smtClean="0"/>
            </a:br>
            <a:r>
              <a:rPr lang="en-US" dirty="0" smtClean="0"/>
              <a:t>“The New  Laws”</a:t>
            </a:r>
            <a:br>
              <a:rPr lang="en-US" dirty="0" smtClean="0"/>
            </a:br>
            <a:r>
              <a:rPr lang="en-US" dirty="0"/>
              <a:t/>
            </a:r>
            <a:br>
              <a:rPr lang="en-US" dirty="0"/>
            </a:br>
            <a:r>
              <a:rPr lang="en-US" sz="6000" dirty="0" smtClean="0">
                <a:latin typeface="Britannic Bold" pitchFamily="34" charset="0"/>
              </a:rPr>
              <a:t>But, they also gave he Spaniards legal rights in the New  World </a:t>
            </a:r>
            <a:endParaRPr lang="en-US" sz="6000" dirty="0">
              <a:latin typeface="Britannic Bold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498002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75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“</a:t>
            </a:r>
            <a:r>
              <a:rPr lang="en-US" sz="53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Spaniards </a:t>
            </a:r>
            <a:r>
              <a:rPr lang="en-US" sz="5300" dirty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had </a:t>
            </a:r>
            <a:r>
              <a:rPr lang="en-US" sz="53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(natural) rights</a:t>
            </a:r>
            <a:r>
              <a:rPr lang="en-US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…” </a:t>
            </a:r>
            <a:endParaRPr lang="en-US" dirty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52400" y="1600200"/>
            <a:ext cx="8915400" cy="5257800"/>
          </a:xfrm>
        </p:spPr>
        <p:txBody>
          <a:bodyPr>
            <a:normAutofit/>
          </a:bodyPr>
          <a:lstStyle/>
          <a:p>
            <a:endParaRPr lang="en-US" sz="6000" dirty="0" smtClean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  <a:p>
            <a:r>
              <a:rPr lang="en-US" sz="60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to </a:t>
            </a:r>
            <a:r>
              <a:rPr lang="en-US" sz="60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freedom of travel, such as to/from and through Native American lands</a:t>
            </a:r>
            <a:r>
              <a:rPr lang="en-US" sz="6000" dirty="0" smtClean="0">
                <a:solidFill>
                  <a:schemeClr val="bg1"/>
                </a:solidFill>
                <a:latin typeface="Andalus" pitchFamily="18" charset="-78"/>
                <a:cs typeface="Andalus" pitchFamily="18" charset="-78"/>
              </a:rPr>
              <a:t>,</a:t>
            </a:r>
            <a:endParaRPr lang="en-US" sz="6000" dirty="0" smtClean="0">
              <a:solidFill>
                <a:schemeClr val="bg1"/>
              </a:solidFill>
              <a:latin typeface="Andalus" pitchFamily="18" charset="-78"/>
              <a:cs typeface="Andalus" pitchFamily="18" charset="-78"/>
            </a:endParaRPr>
          </a:p>
        </p:txBody>
      </p:sp>
    </p:spTree>
    <p:extLst>
      <p:ext uri="{BB962C8B-B14F-4D97-AF65-F5344CB8AC3E}">
        <p14:creationId xmlns:p14="http://schemas.microsoft.com/office/powerpoint/2010/main" val="36486838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381000" y="2136339"/>
            <a:ext cx="8763000" cy="153888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6600" dirty="0">
                <a:solidFill>
                  <a:schemeClr val="bg1"/>
                </a:solidFill>
              </a:rPr>
              <a:t>to trade with native folk</a:t>
            </a:r>
            <a:r>
              <a:rPr lang="en-US" sz="6600" dirty="0" smtClean="0">
                <a:solidFill>
                  <a:schemeClr val="bg1"/>
                </a:solidFill>
              </a:rPr>
              <a:t>,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 </a:t>
            </a:r>
            <a:endParaRPr lang="en-US" sz="28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8207001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3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0" y="2136339"/>
            <a:ext cx="89916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5400" dirty="0" smtClean="0"/>
              <a:t> </a:t>
            </a:r>
            <a:r>
              <a:rPr lang="en-US" sz="7200" dirty="0">
                <a:solidFill>
                  <a:schemeClr val="bg1"/>
                </a:solidFill>
              </a:rPr>
              <a:t>to import </a:t>
            </a:r>
            <a:r>
              <a:rPr lang="en-US" sz="7200" dirty="0" smtClean="0">
                <a:solidFill>
                  <a:schemeClr val="bg1"/>
                </a:solidFill>
              </a:rPr>
              <a:t>and export</a:t>
            </a:r>
            <a:endParaRPr lang="en-US" sz="7200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25401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-2" y="1219200"/>
            <a:ext cx="9144001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</a:rPr>
              <a:t>to mine </a:t>
            </a:r>
            <a:endParaRPr lang="en-US" sz="7200" dirty="0" smtClean="0">
              <a:solidFill>
                <a:schemeClr val="bg1"/>
              </a:solidFill>
            </a:endParaRPr>
          </a:p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for </a:t>
            </a:r>
          </a:p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precious </a:t>
            </a:r>
            <a:r>
              <a:rPr lang="en-US" sz="7200" dirty="0">
                <a:solidFill>
                  <a:schemeClr val="bg1"/>
                </a:solidFill>
              </a:rPr>
              <a:t>metals </a:t>
            </a:r>
            <a:endParaRPr lang="en-US" sz="7200" dirty="0" smtClean="0">
              <a:solidFill>
                <a:schemeClr val="bg1"/>
              </a:solidFill>
            </a:endParaRPr>
          </a:p>
          <a:p>
            <a:pPr algn="ctr"/>
            <a:r>
              <a:rPr lang="en-US" sz="7200" dirty="0" smtClean="0">
                <a:solidFill>
                  <a:schemeClr val="bg1"/>
                </a:solidFill>
              </a:rPr>
              <a:t>in </a:t>
            </a:r>
            <a:r>
              <a:rPr lang="en-US" sz="7200" dirty="0">
                <a:solidFill>
                  <a:schemeClr val="bg1"/>
                </a:solidFill>
              </a:rPr>
              <a:t>native lands</a:t>
            </a:r>
          </a:p>
        </p:txBody>
      </p:sp>
    </p:spTree>
    <p:extLst>
      <p:ext uri="{BB962C8B-B14F-4D97-AF65-F5344CB8AC3E}">
        <p14:creationId xmlns:p14="http://schemas.microsoft.com/office/powerpoint/2010/main" val="14841145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ashreg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>
          <a:gsLst>
            <a:gs pos="0">
              <a:srgbClr val="D6B19C"/>
            </a:gs>
            <a:gs pos="30000">
              <a:srgbClr val="D49E6C"/>
            </a:gs>
            <a:gs pos="70000">
              <a:srgbClr val="A65528"/>
            </a:gs>
            <a:gs pos="100000">
              <a:srgbClr val="663012"/>
            </a:gs>
          </a:gsLst>
          <a:lin ang="16200000" scaled="0"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4906962"/>
          </a:xfrm>
        </p:spPr>
        <p:txBody>
          <a:bodyPr>
            <a:normAutofit/>
          </a:bodyPr>
          <a:lstStyle/>
          <a:p>
            <a: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  <a:t>Is Globalization “Natural”?</a:t>
            </a:r>
            <a:br>
              <a:rPr lang="en-US" dirty="0" smtClean="0">
                <a:solidFill>
                  <a:schemeClr val="bg1"/>
                </a:solidFill>
                <a:latin typeface="Comic Sans MS" pitchFamily="66" charset="0"/>
              </a:rPr>
            </a:br>
            <a:r>
              <a:rPr lang="en-US" dirty="0">
                <a:solidFill>
                  <a:schemeClr val="bg1"/>
                </a:solidFill>
                <a:latin typeface="Comic Sans MS" pitchFamily="66" charset="0"/>
              </a:rPr>
              <a:t/>
            </a:r>
            <a:br>
              <a:rPr lang="en-US" dirty="0">
                <a:solidFill>
                  <a:schemeClr val="bg1"/>
                </a:solidFill>
                <a:latin typeface="Comic Sans MS" pitchFamily="66" charset="0"/>
              </a:rPr>
            </a:br>
            <a:endParaRPr lang="en-US" dirty="0">
              <a:solidFill>
                <a:schemeClr val="bg1"/>
              </a:solidFill>
              <a:latin typeface="Comic Sans MS" pitchFamily="66" charset="0"/>
            </a:endParaRPr>
          </a:p>
        </p:txBody>
      </p:sp>
      <p:sp>
        <p:nvSpPr>
          <p:cNvPr id="5" name="Text Placeholder 4"/>
          <p:cNvSpPr>
            <a:spLocks noGrp="1"/>
          </p:cNvSpPr>
          <p:nvPr>
            <p:ph type="body" idx="4294967295"/>
          </p:nvPr>
        </p:nvSpPr>
        <p:spPr>
          <a:xfrm>
            <a:off x="381000" y="457200"/>
            <a:ext cx="8458200" cy="6019800"/>
          </a:xfrm>
        </p:spPr>
        <p:txBody>
          <a:bodyPr>
            <a:normAutofit lnSpcReduction="10000"/>
          </a:bodyPr>
          <a:lstStyle/>
          <a:p>
            <a:endParaRPr lang="en-US" sz="5100" dirty="0">
              <a:solidFill>
                <a:schemeClr val="bg1"/>
              </a:solidFill>
              <a:latin typeface="Candara" pitchFamily="34" charset="0"/>
              <a:cs typeface="Calibri" pitchFamily="34" charset="0"/>
            </a:endParaRPr>
          </a:p>
          <a:p>
            <a:endParaRPr lang="en-US" sz="5100" dirty="0" smtClean="0">
              <a:solidFill>
                <a:schemeClr val="bg1"/>
              </a:solidFill>
              <a:latin typeface="Candara" pitchFamily="34" charset="0"/>
              <a:cs typeface="Calibri" pitchFamily="34" charset="0"/>
            </a:endParaRPr>
          </a:p>
          <a:p>
            <a:endParaRPr lang="en-US" sz="5100" dirty="0" smtClean="0">
              <a:solidFill>
                <a:schemeClr val="bg1"/>
              </a:solidFill>
              <a:latin typeface="Candara" pitchFamily="34" charset="0"/>
              <a:cs typeface="Calibri" pitchFamily="34" charset="0"/>
            </a:endParaRPr>
          </a:p>
          <a:p>
            <a:pPr marL="0" indent="0">
              <a:buNone/>
            </a:pPr>
            <a:endParaRPr lang="en-US" sz="6600" dirty="0" smtClean="0">
              <a:latin typeface="Candara" pitchFamily="34" charset="0"/>
            </a:endParaRPr>
          </a:p>
          <a:p>
            <a:pPr marL="0" indent="0">
              <a:buNone/>
            </a:pPr>
            <a:endParaRPr lang="en-US" sz="6600" dirty="0">
              <a:latin typeface="Candara" pitchFamily="34" charset="0"/>
            </a:endParaRPr>
          </a:p>
          <a:p>
            <a:pPr marL="0" indent="0">
              <a:buNone/>
            </a:pPr>
            <a:r>
              <a:rPr lang="en-US" sz="6600" dirty="0" smtClean="0">
                <a:latin typeface="Britannic Bold" pitchFamily="34" charset="0"/>
              </a:rPr>
              <a:t>I mean…</a:t>
            </a:r>
          </a:p>
        </p:txBody>
      </p:sp>
    </p:spTree>
    <p:extLst>
      <p:ext uri="{BB962C8B-B14F-4D97-AF65-F5344CB8AC3E}">
        <p14:creationId xmlns:p14="http://schemas.microsoft.com/office/powerpoint/2010/main" val="12059135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4294967295"/>
          </p:nvPr>
        </p:nvSpPr>
        <p:spPr>
          <a:xfrm>
            <a:off x="0" y="1600200"/>
            <a:ext cx="8991600" cy="4525963"/>
          </a:xfrm>
        </p:spPr>
        <p:txBody>
          <a:bodyPr/>
          <a:lstStyle/>
          <a:p>
            <a:pPr marL="0" indent="0" algn="ctr">
              <a:buNone/>
            </a:pPr>
            <a:r>
              <a:rPr lang="en-US" sz="6600" b="1" dirty="0" smtClean="0">
                <a:solidFill>
                  <a:schemeClr val="bg1"/>
                </a:solidFill>
              </a:rPr>
              <a:t>to </a:t>
            </a:r>
            <a:r>
              <a:rPr lang="en-US" sz="6600" b="1" dirty="0">
                <a:solidFill>
                  <a:schemeClr val="bg1"/>
                </a:solidFill>
              </a:rPr>
              <a:t>explore native lands</a:t>
            </a:r>
            <a:r>
              <a:rPr lang="en-US" sz="6600" dirty="0"/>
              <a:t>,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121786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oin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4">
            <a:lumMod val="5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228600" y="948690"/>
            <a:ext cx="8686800" cy="40626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to </a:t>
            </a:r>
            <a:r>
              <a:rPr lang="en-US" sz="6000" dirty="0">
                <a:solidFill>
                  <a:schemeClr val="bg1"/>
                </a:solidFill>
              </a:rPr>
              <a:t>insist upon </a:t>
            </a:r>
            <a:endParaRPr lang="en-US" sz="6000" dirty="0" smtClean="0">
              <a:solidFill>
                <a:schemeClr val="bg1"/>
              </a:solidFill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native cooperation</a:t>
            </a:r>
          </a:p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in </a:t>
            </a:r>
            <a:r>
              <a:rPr lang="en-US" sz="6000" dirty="0">
                <a:solidFill>
                  <a:schemeClr val="bg1"/>
                </a:solidFill>
              </a:rPr>
              <a:t>communicating </a:t>
            </a:r>
            <a:endParaRPr lang="en-US" sz="6000" dirty="0" smtClean="0">
              <a:solidFill>
                <a:schemeClr val="bg1"/>
              </a:solidFill>
            </a:endParaRPr>
          </a:p>
          <a:p>
            <a:pPr algn="ctr"/>
            <a:r>
              <a:rPr lang="en-US" sz="6000" dirty="0" smtClean="0">
                <a:solidFill>
                  <a:schemeClr val="bg1"/>
                </a:solidFill>
              </a:rPr>
              <a:t>with </a:t>
            </a:r>
            <a:r>
              <a:rPr lang="en-US" sz="6000" dirty="0">
                <a:solidFill>
                  <a:schemeClr val="bg1"/>
                </a:solidFill>
              </a:rPr>
              <a:t>them</a:t>
            </a:r>
            <a:r>
              <a:rPr lang="en-US" sz="6000" dirty="0"/>
              <a:t>,</a:t>
            </a: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11594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53" presetID="26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6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6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6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6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6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0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533400"/>
            <a:ext cx="8991600" cy="480131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9600" dirty="0" smtClean="0">
                <a:solidFill>
                  <a:schemeClr val="bg1"/>
                </a:solidFill>
                <a:latin typeface="Chiller" pitchFamily="82" charset="0"/>
              </a:rPr>
              <a:t>to </a:t>
            </a:r>
            <a:r>
              <a:rPr lang="en-US" sz="9600" dirty="0">
                <a:solidFill>
                  <a:schemeClr val="bg1"/>
                </a:solidFill>
                <a:latin typeface="Chiller" pitchFamily="82" charset="0"/>
              </a:rPr>
              <a:t>exact sanctions </a:t>
            </a:r>
            <a:endParaRPr lang="en-US" sz="9600" dirty="0" smtClean="0">
              <a:solidFill>
                <a:schemeClr val="bg1"/>
              </a:solidFill>
              <a:latin typeface="Chiller" pitchFamily="82" charset="0"/>
            </a:endParaRPr>
          </a:p>
          <a:p>
            <a:pPr algn="ctr"/>
            <a:r>
              <a:rPr lang="en-US" sz="9600" dirty="0" smtClean="0">
                <a:solidFill>
                  <a:schemeClr val="bg1"/>
                </a:solidFill>
                <a:latin typeface="Chiller" pitchFamily="82" charset="0"/>
              </a:rPr>
              <a:t>for </a:t>
            </a:r>
            <a:r>
              <a:rPr lang="en-US" sz="9600" dirty="0">
                <a:solidFill>
                  <a:schemeClr val="bg1"/>
                </a:solidFill>
                <a:latin typeface="Chiller" pitchFamily="82" charset="0"/>
              </a:rPr>
              <a:t>resistance </a:t>
            </a:r>
            <a:endParaRPr lang="en-US" sz="9600" dirty="0" smtClean="0">
              <a:solidFill>
                <a:schemeClr val="bg1"/>
              </a:solidFill>
              <a:latin typeface="Chiller" pitchFamily="82" charset="0"/>
            </a:endParaRPr>
          </a:p>
          <a:p>
            <a:pPr algn="ctr"/>
            <a:r>
              <a:rPr lang="en-US" sz="9600" dirty="0" smtClean="0">
                <a:solidFill>
                  <a:schemeClr val="bg1"/>
                </a:solidFill>
                <a:latin typeface="Chiller" pitchFamily="82" charset="0"/>
              </a:rPr>
              <a:t>to </a:t>
            </a:r>
            <a:r>
              <a:rPr lang="en-US" sz="9600" dirty="0">
                <a:solidFill>
                  <a:schemeClr val="bg1"/>
                </a:solidFill>
                <a:latin typeface="Chiller" pitchFamily="82" charset="0"/>
              </a:rPr>
              <a:t>communication, </a:t>
            </a:r>
            <a:endParaRPr lang="en-US" sz="9600" dirty="0" smtClean="0">
              <a:solidFill>
                <a:schemeClr val="bg1"/>
              </a:solidFill>
              <a:latin typeface="Chiller" pitchFamily="82" charset="0"/>
            </a:endParaRPr>
          </a:p>
          <a:p>
            <a:pPr algn="ctr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89070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lase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0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1143000"/>
            <a:ext cx="9143999" cy="34163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dirty="0">
                <a:solidFill>
                  <a:schemeClr val="bg1"/>
                </a:solidFill>
                <a:latin typeface="Britannic Bold" pitchFamily="34" charset="0"/>
              </a:rPr>
              <a:t>such </a:t>
            </a:r>
            <a:r>
              <a:rPr lang="en-US" sz="7200" dirty="0" smtClean="0">
                <a:solidFill>
                  <a:schemeClr val="bg1"/>
                </a:solidFill>
                <a:latin typeface="Britannic Bold" pitchFamily="34" charset="0"/>
              </a:rPr>
              <a:t>as</a:t>
            </a:r>
          </a:p>
          <a:p>
            <a:pPr algn="ctr"/>
            <a:r>
              <a:rPr lang="en-US" sz="7200" dirty="0" smtClean="0">
                <a:solidFill>
                  <a:schemeClr val="bg1"/>
                </a:solidFill>
                <a:latin typeface="Britannic Bold" pitchFamily="34" charset="0"/>
              </a:rPr>
              <a:t>waging </a:t>
            </a:r>
            <a:r>
              <a:rPr lang="en-US" sz="7200" dirty="0">
                <a:solidFill>
                  <a:schemeClr val="bg1"/>
                </a:solidFill>
                <a:latin typeface="Britannic Bold" pitchFamily="34" charset="0"/>
              </a:rPr>
              <a:t>“just war” </a:t>
            </a:r>
            <a:endParaRPr lang="en-US" sz="7200" dirty="0" smtClean="0">
              <a:solidFill>
                <a:schemeClr val="bg1"/>
              </a:solidFill>
              <a:latin typeface="Britannic Bold" pitchFamily="34" charset="0"/>
            </a:endParaRPr>
          </a:p>
          <a:p>
            <a:pPr algn="ctr"/>
            <a:r>
              <a:rPr lang="en-US" sz="7200" dirty="0" smtClean="0">
                <a:solidFill>
                  <a:schemeClr val="bg1"/>
                </a:solidFill>
                <a:latin typeface="Britannic Bold" pitchFamily="34" charset="0"/>
              </a:rPr>
              <a:t>against </a:t>
            </a:r>
            <a:r>
              <a:rPr lang="en-US" sz="7200" dirty="0">
                <a:solidFill>
                  <a:schemeClr val="bg1"/>
                </a:solidFill>
                <a:latin typeface="Britannic Bold" pitchFamily="34" charset="0"/>
              </a:rPr>
              <a:t>native folk.</a:t>
            </a:r>
          </a:p>
        </p:txBody>
      </p:sp>
    </p:spTree>
    <p:extLst>
      <p:ext uri="{BB962C8B-B14F-4D97-AF65-F5344CB8AC3E}">
        <p14:creationId xmlns:p14="http://schemas.microsoft.com/office/powerpoint/2010/main" val="1260088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bomb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r>
              <a:rPr lang="en-US" dirty="0" smtClean="0">
                <a:latin typeface="Aharoni" pitchFamily="2" charset="-79"/>
                <a:cs typeface="Aharoni" pitchFamily="2" charset="-79"/>
              </a:rPr>
              <a:t>Summary: Spanish Humanists</a:t>
            </a:r>
            <a:endParaRPr lang="en-US" dirty="0">
              <a:latin typeface="Aharoni" pitchFamily="2" charset="-79"/>
              <a:cs typeface="Aharoni" pitchFamily="2" charset="-79"/>
            </a:endParaRPr>
          </a:p>
        </p:txBody>
      </p:sp>
      <p:sp>
        <p:nvSpPr>
          <p:cNvPr id="6" name="Content Placeholder 5"/>
          <p:cNvSpPr>
            <a:spLocks noGrp="1"/>
          </p:cNvSpPr>
          <p:nvPr>
            <p:ph idx="1"/>
          </p:nvPr>
        </p:nvSpPr>
        <p:spPr>
          <a:xfrm>
            <a:off x="304800" y="2209800"/>
            <a:ext cx="8229600" cy="4038600"/>
          </a:xfrm>
        </p:spPr>
        <p:txBody>
          <a:bodyPr>
            <a:normAutofit lnSpcReduction="10000"/>
          </a:bodyPr>
          <a:lstStyle/>
          <a:p>
            <a:pPr marL="0" indent="0" algn="ctr">
              <a:buNone/>
            </a:pPr>
            <a:r>
              <a:rPr lang="en-US" sz="5400" dirty="0" smtClean="0"/>
              <a:t>Modified </a:t>
            </a:r>
            <a:r>
              <a:rPr lang="en-US" sz="5400" dirty="0"/>
              <a:t>“Conquista Ideology</a:t>
            </a:r>
            <a:r>
              <a:rPr lang="en-US" sz="5400" dirty="0" smtClean="0"/>
              <a:t>” by arguing that Native Americans had “natural rights.”</a:t>
            </a:r>
            <a:endParaRPr lang="en-US" sz="5400" dirty="0"/>
          </a:p>
          <a:p>
            <a:pPr marL="0" indent="0">
              <a:buNone/>
            </a:pPr>
            <a:r>
              <a:rPr lang="en-US" sz="5400" dirty="0" smtClean="0"/>
              <a:t>.  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90878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6000" dirty="0" smtClean="0">
                <a:latin typeface="Britannic Bold" pitchFamily="34" charset="0"/>
              </a:rPr>
              <a:t>Summary: Religion</a:t>
            </a:r>
            <a:endParaRPr lang="en-US" sz="6000" dirty="0">
              <a:latin typeface="Britannic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5257800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en-US" sz="6600" dirty="0" smtClean="0"/>
              <a:t>Arguments rested on “Natural Law” theology of </a:t>
            </a:r>
          </a:p>
          <a:p>
            <a:pPr marL="0" indent="0" algn="ctr">
              <a:buNone/>
            </a:pPr>
            <a:r>
              <a:rPr lang="en-US" sz="6600" dirty="0" smtClean="0"/>
              <a:t>Thomas Aquinas, 13</a:t>
            </a:r>
            <a:r>
              <a:rPr lang="en-US" sz="6600" baseline="30000" dirty="0" smtClean="0"/>
              <a:t>th</a:t>
            </a:r>
            <a:r>
              <a:rPr lang="en-US" sz="6600" dirty="0" smtClean="0"/>
              <a:t> C</a:t>
            </a:r>
            <a:endParaRPr lang="en-US" sz="6600" dirty="0"/>
          </a:p>
        </p:txBody>
      </p:sp>
    </p:spTree>
    <p:extLst>
      <p:ext uri="{BB962C8B-B14F-4D97-AF65-F5344CB8AC3E}">
        <p14:creationId xmlns:p14="http://schemas.microsoft.com/office/powerpoint/2010/main" val="357626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C00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Britannic Bold" pitchFamily="34" charset="0"/>
              </a:rPr>
              <a:t>Summary: Spanish Influence</a:t>
            </a:r>
            <a:endParaRPr lang="en-US" dirty="0">
              <a:latin typeface="Britannic Bold" pitchFamily="34" charset="0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Autofit/>
          </a:bodyPr>
          <a:lstStyle/>
          <a:p>
            <a:r>
              <a:rPr lang="en-US" sz="6000" dirty="0" smtClean="0"/>
              <a:t>Spanish humanists </a:t>
            </a:r>
          </a:p>
          <a:p>
            <a:r>
              <a:rPr lang="en-US" sz="6000" dirty="0" smtClean="0"/>
              <a:t>directly influenced Grotius, </a:t>
            </a:r>
          </a:p>
          <a:p>
            <a:r>
              <a:rPr lang="en-US" sz="6000" dirty="0" smtClean="0"/>
              <a:t>and the development of international aw</a:t>
            </a:r>
            <a:endParaRPr lang="en-US" sz="6000" dirty="0"/>
          </a:p>
        </p:txBody>
      </p:sp>
    </p:spTree>
    <p:extLst>
      <p:ext uri="{BB962C8B-B14F-4D97-AF65-F5344CB8AC3E}">
        <p14:creationId xmlns:p14="http://schemas.microsoft.com/office/powerpoint/2010/main" val="649519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206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685800"/>
            <a:ext cx="8991600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7200" i="1" dirty="0">
                <a:solidFill>
                  <a:schemeClr val="bg1"/>
                </a:solidFill>
              </a:rPr>
              <a:t>In this sense,  </a:t>
            </a:r>
            <a:endParaRPr lang="en-US" sz="7200" i="1" dirty="0" smtClean="0">
              <a:solidFill>
                <a:schemeClr val="bg1"/>
              </a:solidFill>
            </a:endParaRPr>
          </a:p>
          <a:p>
            <a:pPr algn="ctr"/>
            <a:r>
              <a:rPr lang="en-US" sz="7200" i="1" dirty="0" smtClean="0">
                <a:solidFill>
                  <a:schemeClr val="bg1"/>
                </a:solidFill>
              </a:rPr>
              <a:t>globalization </a:t>
            </a:r>
          </a:p>
          <a:p>
            <a:pPr algn="ctr"/>
            <a:r>
              <a:rPr lang="en-US" sz="7200" i="1" dirty="0" smtClean="0">
                <a:solidFill>
                  <a:schemeClr val="bg1"/>
                </a:solidFill>
              </a:rPr>
              <a:t>rests </a:t>
            </a:r>
            <a:r>
              <a:rPr lang="en-US" sz="7200" i="1" dirty="0">
                <a:solidFill>
                  <a:schemeClr val="bg1"/>
                </a:solidFill>
              </a:rPr>
              <a:t>on </a:t>
            </a:r>
            <a:endParaRPr lang="en-US" sz="7200" i="1" dirty="0" smtClean="0">
              <a:solidFill>
                <a:schemeClr val="bg1"/>
              </a:solidFill>
            </a:endParaRPr>
          </a:p>
          <a:p>
            <a:pPr algn="ctr"/>
            <a:r>
              <a:rPr lang="en-US" sz="7200" i="1" dirty="0" smtClean="0">
                <a:solidFill>
                  <a:schemeClr val="bg1"/>
                </a:solidFill>
              </a:rPr>
              <a:t>religious </a:t>
            </a:r>
            <a:r>
              <a:rPr lang="en-US" sz="7200" i="1" dirty="0">
                <a:solidFill>
                  <a:schemeClr val="bg1"/>
                </a:solidFill>
              </a:rPr>
              <a:t>justification</a:t>
            </a:r>
            <a:r>
              <a:rPr lang="en-US" sz="7200" dirty="0">
                <a:solidFill>
                  <a:schemeClr val="bg1"/>
                </a:solidFill>
              </a:rPr>
              <a:t>s</a:t>
            </a:r>
          </a:p>
        </p:txBody>
      </p:sp>
    </p:spTree>
    <p:extLst>
      <p:ext uri="{BB962C8B-B14F-4D97-AF65-F5344CB8AC3E}">
        <p14:creationId xmlns:p14="http://schemas.microsoft.com/office/powerpoint/2010/main" val="19502647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5" presetClass="entr" presetSubtype="0" fill="hold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20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20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20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5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20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" presetID="45" presetClass="entr" presetSubtype="0" fill="hold" nodeType="withEffect">
                                  <p:stCondLst>
                                    <p:cond delay="0"/>
                                  </p:stCondLst>
                                  <p:iterate type="wd">
                                    <p:tmPct val="10000"/>
                                  </p:iterate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2000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 fmla="#ppt_w*sin(2.5*pi*$)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20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9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0"/>
            <a:ext cx="8229600" cy="6629400"/>
          </a:xfrm>
        </p:spPr>
        <p:txBody>
          <a:bodyPr>
            <a:normAutofit fontScale="90000"/>
          </a:bodyPr>
          <a:lstStyle/>
          <a:p>
            <a:r>
              <a:rPr lang="en-US" sz="6700" b="1" dirty="0" smtClean="0">
                <a:latin typeface="Arial Black" pitchFamily="34" charset="0"/>
                <a:ea typeface="Arial Unicode MS" pitchFamily="34" charset="-128"/>
                <a:cs typeface="Arial Unicode MS" pitchFamily="34" charset="-128"/>
              </a:rPr>
              <a:t>#1. </a:t>
            </a:r>
            <a:r>
              <a:rPr lang="en-US" sz="4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Have we, humans, </a:t>
            </a:r>
            <a:r>
              <a:rPr lang="en-US" sz="4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always  </a:t>
            </a:r>
            <a:r>
              <a:rPr lang="en-US" sz="4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4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4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sought </a:t>
            </a:r>
            <a:r>
              <a:rPr lang="en-US" sz="4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to </a:t>
            </a:r>
            <a:r>
              <a:rPr lang="en-US" sz="4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4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4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communicate </a:t>
            </a:r>
            <a:r>
              <a:rPr lang="en-US" sz="4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widely with each other, </a:t>
            </a:r>
            <a:r>
              <a:rPr lang="en-US" sz="4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4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4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moved </a:t>
            </a:r>
            <a:r>
              <a:rPr lang="en-US" sz="4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about globally, </a:t>
            </a:r>
            <a:r>
              <a:rPr lang="en-US" sz="4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4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4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traded </a:t>
            </a:r>
            <a:r>
              <a:rPr lang="en-US" sz="4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with each other, </a:t>
            </a:r>
            <a:r>
              <a:rPr lang="en-US" sz="4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4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4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invaded </a:t>
            </a:r>
            <a:r>
              <a:rPr lang="en-US" sz="4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other territories </a:t>
            </a:r>
            <a:r>
              <a:rPr lang="en-US" sz="4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sz="4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r>
              <a:rPr lang="en-US" sz="4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from </a:t>
            </a:r>
            <a:r>
              <a:rPr lang="en-US" sz="4800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the very </a:t>
            </a:r>
            <a:r>
              <a:rPr lang="en-US" sz="4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beginning </a:t>
            </a:r>
            <a:r>
              <a:rPr lang="en-US" sz="8000" dirty="0" smtClean="0">
                <a:latin typeface="Bauhaus 93" pitchFamily="82" charset="0"/>
                <a:ea typeface="Arial Unicode MS" pitchFamily="34" charset="-128"/>
                <a:cs typeface="Arial Unicode MS" pitchFamily="34" charset="-128"/>
              </a:rPr>
              <a:t>?</a:t>
            </a:r>
            <a:r>
              <a:rPr lang="en-US" sz="4800" dirty="0" smtClean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</a:t>
            </a:r>
            <a: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/>
            </a:r>
            <a:br>
              <a:rPr lang="en-US" dirty="0"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</a:br>
            <a:endParaRPr lang="en-US" dirty="0"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780362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1" nodeType="clickEffect">
                                  <p:stCondLst>
                                    <p:cond delay="0"/>
                                  </p:stCondLst>
                                  <p:iterate type="wd">
                                    <p:tmPct val="20000"/>
                                  </p:iterate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" grpId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4960</TotalTime>
  <Words>1008</Words>
  <Application>Microsoft Office PowerPoint</Application>
  <PresentationFormat>On-screen Show (4:3)</PresentationFormat>
  <Paragraphs>247</Paragraphs>
  <Slides>87</Slides>
  <Notes>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87</vt:i4>
      </vt:variant>
    </vt:vector>
  </HeadingPairs>
  <TitlesOfParts>
    <vt:vector size="88" baseType="lpstr">
      <vt:lpstr>Office Theme</vt:lpstr>
      <vt:lpstr>The Religion  in  Globalization</vt:lpstr>
      <vt:lpstr>Globalization: What Is It?</vt:lpstr>
      <vt:lpstr>Exchange &amp; communication of</vt:lpstr>
      <vt:lpstr>PowerPoint Presentation</vt:lpstr>
      <vt:lpstr>Beyer tells us to “get real”</vt:lpstr>
      <vt:lpstr>Like this….</vt:lpstr>
      <vt:lpstr>So,  How Did Globalization Happen?</vt:lpstr>
      <vt:lpstr>Is Globalization “Natural”?  </vt:lpstr>
      <vt:lpstr>#1. Have we, humans, always   sought to  communicate widely with each other,  moved about globally,  traded with each other,  invaded other territories  from the very beginning ?  </vt:lpstr>
      <vt:lpstr>Or, #2, have we preferred,  or been required, to live  in relatively isolated,  self-sustaining groups,  inside our own territories?</vt:lpstr>
      <vt:lpstr>Put otherwise, #3, have we always sought,  or had to be,  in the widest possible communication  with others? </vt:lpstr>
      <vt:lpstr>Or, #4, have we preferred  NOT to be,  or been UNable  to extend and perfect,  universal communication  with one another ?  </vt:lpstr>
      <vt:lpstr>Answer</vt:lpstr>
      <vt:lpstr>Much of human history has been lived in small, isolated communities</vt:lpstr>
      <vt:lpstr>Or, Today’s “Hermit” States</vt:lpstr>
      <vt:lpstr>Human history has also been lived in cosmopolitan cities,too.</vt:lpstr>
      <vt:lpstr> But, How Did Cities and Villages Get There, Rather than Elsewhere?  </vt:lpstr>
      <vt:lpstr>Out of Africa, &amp; Going Global</vt:lpstr>
      <vt:lpstr>how we got here from there…</vt:lpstr>
      <vt:lpstr>www.nationalgeographic.com/genographic</vt:lpstr>
      <vt:lpstr>Globalization, Indo-European Style 3,000 BCE (from Novocherkassk?!)</vt:lpstr>
      <vt:lpstr>How Were Such Movements Justified? (Aren’t They Incursions or Invasions?)</vt:lpstr>
      <vt:lpstr>Review #1</vt:lpstr>
      <vt:lpstr>Therefore….  Two Theses</vt:lpstr>
      <vt:lpstr>Thesis 1:  First, we globalized;  then,  we territorialized   </vt:lpstr>
      <vt:lpstr>“Space” Became “Place” Our “Place”: The “Nationalities</vt:lpstr>
      <vt:lpstr>Thesis 2:  First, we globalized;  then,  we tribalized </vt:lpstr>
      <vt:lpstr>“Ourselves” vs “Others”, “Us” vs “Them”  Our People, Our Tribe, Our Race</vt:lpstr>
      <vt:lpstr>Just One little Problem….</vt:lpstr>
      <vt:lpstr>Review #2: We do know more    about  recent globalizations</vt:lpstr>
      <vt:lpstr>Again, Communication = the key</vt:lpstr>
      <vt:lpstr>And… </vt:lpstr>
      <vt:lpstr>The Story</vt:lpstr>
      <vt:lpstr>that is,  by colonialism and empire </vt:lpstr>
      <vt:lpstr> Second, we know how globalization  was seen as legitimate, even obligatory </vt:lpstr>
      <vt:lpstr>in large part  because of </vt:lpstr>
      <vt:lpstr>1500’s:  “Actual”Globalization Begins: The Colonial Age </vt:lpstr>
      <vt:lpstr>The Netherlands</vt:lpstr>
      <vt:lpstr>17th C. Amsterdam</vt:lpstr>
      <vt:lpstr>The British Were Different: Empire, Yes…</vt:lpstr>
      <vt:lpstr>Thus, Commerce Reigns </vt:lpstr>
      <vt:lpstr>But Also, Religion Rules e.g., in Massachusetts Bay Colony 1624</vt:lpstr>
      <vt:lpstr>Российская Империя 1721 - 1917</vt:lpstr>
      <vt:lpstr>Russia’s Globalizers</vt:lpstr>
      <vt:lpstr>Worldwide Ambitions:  “Nadezhda” &amp; “Neva” Circle the Globe 26 July 1803  -- 7 August 1806</vt:lpstr>
      <vt:lpstr>Shelikov &amp; Golikov  The “Russian-American Company”  Russia’s First Joint Stock Company</vt:lpstr>
      <vt:lpstr>КΑЛЙФОНЙЯ Dreaming: 1841-67</vt:lpstr>
      <vt:lpstr>A role for Orthodoxy?</vt:lpstr>
      <vt:lpstr>The French </vt:lpstr>
      <vt:lpstr>Commerce, But Religion, Too: The Jesuit Missionizing Enterprise</vt:lpstr>
      <vt:lpstr>But, really,  It’s All about Spain</vt:lpstr>
      <vt:lpstr>Spain  Matters  Most  </vt:lpstr>
      <vt:lpstr>1492: “Reconquista” drives Muslims from Iberia</vt:lpstr>
      <vt:lpstr>1492: Spain is first into the New World “La Conquista de America” </vt:lpstr>
      <vt:lpstr> The “Reconquista” shaped The “Conquista de America”   </vt:lpstr>
      <vt:lpstr>Militarized Elites </vt:lpstr>
      <vt:lpstr>Encomiendias &amp; slave labor </vt:lpstr>
      <vt:lpstr>A confident, missionizing Church  </vt:lpstr>
      <vt:lpstr>Conversion</vt:lpstr>
      <vt:lpstr>Repopulation</vt:lpstr>
      <vt:lpstr>Inquisition</vt:lpstr>
      <vt:lpstr>What also matters …</vt:lpstr>
      <vt:lpstr>Why Ideology Matters</vt:lpstr>
      <vt:lpstr>Ideology</vt:lpstr>
      <vt:lpstr>Bottom line:   Ideology is one factor making globalization possible in “actual practice.”  Spanish Catholicism  provided this ideology</vt:lpstr>
      <vt:lpstr>PowerPoint Presentation</vt:lpstr>
      <vt:lpstr> “Tierra de Nadie" (res nullius) </vt:lpstr>
      <vt:lpstr>Conquista Ideology Second Item</vt:lpstr>
      <vt:lpstr>‘Land for Christendom" </vt:lpstr>
      <vt:lpstr>Conquista Ideology third item</vt:lpstr>
      <vt:lpstr>A Second Ideological Front: 3 Spanish Humanists vs Conquista Ideology </vt:lpstr>
      <vt:lpstr>Francisco de Vitoria (ca.1485- 1546) “Father of International Law" </vt:lpstr>
      <vt:lpstr>Bartolome de las Casas (1484-1576) The Destruction of the Indies</vt:lpstr>
      <vt:lpstr>Francisco Suarez (1548-1617) De Legibus ac Deo Legislatore (1679)</vt:lpstr>
      <vt:lpstr>They did much to promote the welfare of the native folk:  “The New  Laws”  But, they also gave he Spaniards legal rights in the New  World </vt:lpstr>
      <vt:lpstr>“Spaniards had (natural) rights…”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Summary: Spanish Humanists</vt:lpstr>
      <vt:lpstr>Summary: Religion</vt:lpstr>
      <vt:lpstr>Summary: Spanish Influence</vt:lpstr>
      <vt:lpstr>PowerPoint Presentation</vt:lpstr>
    </vt:vector>
  </TitlesOfParts>
  <Company>Hewlett-Packard Company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Religion in Globalization</dc:title>
  <dc:creator>Ivan</dc:creator>
  <cp:lastModifiedBy>User</cp:lastModifiedBy>
  <cp:revision>143</cp:revision>
  <dcterms:created xsi:type="dcterms:W3CDTF">2011-07-18T17:28:13Z</dcterms:created>
  <dcterms:modified xsi:type="dcterms:W3CDTF">2011-08-04T06:28:40Z</dcterms:modified>
</cp:coreProperties>
</file>