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68" r:id="rId3"/>
    <p:sldId id="267" r:id="rId4"/>
    <p:sldId id="257" r:id="rId5"/>
    <p:sldId id="258" r:id="rId6"/>
    <p:sldId id="259" r:id="rId7"/>
    <p:sldId id="269" r:id="rId8"/>
    <p:sldId id="266" r:id="rId9"/>
    <p:sldId id="264" r:id="rId10"/>
    <p:sldId id="265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927"/>
    <a:srgbClr val="E38BB3"/>
    <a:srgbClr val="F37B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76" d="100"/>
          <a:sy n="76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FF441-D7C7-4BB9-849D-F2D12284629D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9849-4E10-43ED-A0BE-D4F82B5A8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9849-4E10-43ED-A0BE-D4F82B5A82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  <a:solidFill>
            <a:srgbClr val="002060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>Understanding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>Understanding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/>
            </a:r>
            <a:b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</a:b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/>
            </a:r>
            <a:b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</a:br>
            <a:r>
              <a:rPr lang="en-U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nkGothic Md BT" pitchFamily="34" charset="0"/>
              </a:rPr>
              <a:t>( &amp; some Buddhism)</a:t>
            </a:r>
            <a:endParaRPr lang="en-US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3" name="tad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205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How Buddhism </a:t>
            </a:r>
            <a:r>
              <a:rPr lang="en-US" i="1" dirty="0" smtClean="0">
                <a:solidFill>
                  <a:schemeClr val="tx1"/>
                </a:solidFill>
              </a:rPr>
              <a:t>Fits</a:t>
            </a:r>
            <a:r>
              <a:rPr lang="en-US" dirty="0" smtClean="0">
                <a:solidFill>
                  <a:schemeClr val="tx1"/>
                </a:solidFill>
              </a:rPr>
              <a:t> Together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  <a:latin typeface="Staccato222 BT" pitchFamily="66" charset="0"/>
              </a:rPr>
              <a:t>“Organically”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(a few examples)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7244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err="1" smtClean="0">
                <a:solidFill>
                  <a:srgbClr val="FFC000"/>
                </a:solidFill>
              </a:rPr>
              <a:t>Jatakas</a:t>
            </a:r>
            <a:r>
              <a:rPr lang="en-US" dirty="0" smtClean="0">
                <a:solidFill>
                  <a:srgbClr val="FFC000"/>
                </a:solidFill>
              </a:rPr>
              <a:t> *teach *</a:t>
            </a:r>
            <a:r>
              <a:rPr lang="en-US" dirty="0" smtClean="0">
                <a:solidFill>
                  <a:srgbClr val="FFC000"/>
                </a:solidFill>
              </a:rPr>
              <a:t>compassion = myth + belief + morals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err="1" smtClean="0">
                <a:solidFill>
                  <a:srgbClr val="FFC000"/>
                </a:solidFill>
              </a:rPr>
              <a:t>stupas</a:t>
            </a:r>
            <a:r>
              <a:rPr lang="en-US" dirty="0" smtClean="0">
                <a:solidFill>
                  <a:srgbClr val="FFC000"/>
                </a:solidFill>
              </a:rPr>
              <a:t> aid *meditation on *emptiness  = materiality + ritual + beliefs + experience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err="1" smtClean="0">
                <a:solidFill>
                  <a:srgbClr val="FFC000"/>
                </a:solidFill>
              </a:rPr>
              <a:t>Sangha</a:t>
            </a:r>
            <a:r>
              <a:rPr lang="en-US" dirty="0" smtClean="0">
                <a:solidFill>
                  <a:srgbClr val="FFC000"/>
                </a:solidFill>
              </a:rPr>
              <a:t> common life induces *selflessness,  &amp; also *</a:t>
            </a:r>
            <a:r>
              <a:rPr lang="en-US" dirty="0" err="1" smtClean="0">
                <a:solidFill>
                  <a:srgbClr val="FFC000"/>
                </a:solidFill>
              </a:rPr>
              <a:t>Nibbana</a:t>
            </a:r>
            <a:r>
              <a:rPr lang="en-US" dirty="0" smtClean="0">
                <a:solidFill>
                  <a:srgbClr val="FFC000"/>
                </a:solidFill>
              </a:rPr>
              <a:t> = social + belief + experience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*Tranquility &amp; *discipline of *</a:t>
            </a:r>
            <a:r>
              <a:rPr lang="en-US" dirty="0" err="1" smtClean="0">
                <a:solidFill>
                  <a:srgbClr val="FFC000"/>
                </a:solidFill>
              </a:rPr>
              <a:t>Sangha</a:t>
            </a:r>
            <a:r>
              <a:rPr lang="en-US" dirty="0" smtClean="0">
                <a:solidFill>
                  <a:srgbClr val="FFC000"/>
                </a:solidFill>
              </a:rPr>
              <a:t> life, together with *meditation induces belief in *Four Noble Truths (</a:t>
            </a:r>
            <a:r>
              <a:rPr lang="en-US" dirty="0" err="1" smtClean="0">
                <a:solidFill>
                  <a:srgbClr val="FFC000"/>
                </a:solidFill>
              </a:rPr>
              <a:t>dukkha</a:t>
            </a:r>
            <a:r>
              <a:rPr lang="en-US" dirty="0" smtClean="0">
                <a:solidFill>
                  <a:srgbClr val="FFC000"/>
                </a:solidFill>
              </a:rPr>
              <a:t>, etc) = experience + morals + social + ritual +beliefs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  <a:latin typeface="Benguiat Bk BT" pitchFamily="18" charset="0"/>
              </a:rPr>
              <a:t>Understanding</a:t>
            </a:r>
            <a:r>
              <a:rPr lang="en-US" sz="3200" dirty="0" smtClean="0">
                <a:solidFill>
                  <a:srgbClr val="FFFF00"/>
                </a:solidFill>
                <a:latin typeface="Benguiat Bk BT" pitchFamily="18" charset="0"/>
              </a:rPr>
              <a:t> Buddhism </a:t>
            </a:r>
            <a:r>
              <a:rPr lang="en-US" sz="3200" dirty="0" smtClean="0">
                <a:solidFill>
                  <a:srgbClr val="FFFF00"/>
                </a:solidFill>
                <a:latin typeface="Benguiat Bk BT" pitchFamily="18" charset="0"/>
              </a:rPr>
              <a:t>Is Then….</a:t>
            </a:r>
            <a:endParaRPr lang="en-US" sz="3200" dirty="0">
              <a:solidFill>
                <a:srgbClr val="FFFF00"/>
              </a:solidFill>
              <a:latin typeface="Benguiat Bk B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37338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Not Just Listing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Dis</a:t>
            </a: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u="sng" dirty="0" smtClean="0">
                <a:latin typeface="Comic Sans MS" pitchFamily="66" charset="0"/>
              </a:rPr>
              <a:t>organ</a:t>
            </a: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 err="1" smtClean="0">
                <a:latin typeface="Comic Sans MS" pitchFamily="66" charset="0"/>
              </a:rPr>
              <a:t>ized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Dimensions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8" name="Content Placeholder 7" descr="dimens.buddh.nolinks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914400" y="2667000"/>
            <a:ext cx="3732415" cy="34290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1371600"/>
            <a:ext cx="3733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But, Fitting Dimensions Together </a:t>
            </a:r>
            <a:r>
              <a:rPr lang="en-US" sz="2000" u="sng" dirty="0" smtClean="0">
                <a:latin typeface="Arial Black" pitchFamily="34" charset="0"/>
              </a:rPr>
              <a:t>Organic</a:t>
            </a:r>
            <a:r>
              <a:rPr lang="en-US" sz="2000" dirty="0" smtClean="0">
                <a:latin typeface="Arial Black" pitchFamily="34" charset="0"/>
              </a:rPr>
              <a:t>ally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Into a Whole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9" name="Content Placeholder 8" descr="dimens.buddh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953000" y="2667000"/>
            <a:ext cx="3886200" cy="3429000"/>
          </a:xfrm>
          <a:ln>
            <a:solidFill>
              <a:schemeClr val="tx2">
                <a:lumMod val="60000"/>
                <a:lumOff val="40000"/>
                <a:alpha val="14000"/>
              </a:schemeClr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410200" y="3733800"/>
            <a:ext cx="1219200" cy="1066800"/>
          </a:xfrm>
          <a:prstGeom prst="straightConnector1">
            <a:avLst/>
          </a:prstGeom>
          <a:ln w="92075" cap="rnd" cmpd="sng">
            <a:solidFill>
              <a:srgbClr val="40F927"/>
            </a:solidFill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5562600" y="3429000"/>
            <a:ext cx="2286000" cy="10668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410200" y="3048000"/>
            <a:ext cx="2895600" cy="1524000"/>
          </a:xfrm>
          <a:prstGeom prst="curvedConnector3">
            <a:avLst>
              <a:gd name="adj1" fmla="val 50000"/>
            </a:avLst>
          </a:prstGeom>
          <a:ln w="88900" cmpd="sng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19800" y="3200400"/>
            <a:ext cx="914400" cy="914400"/>
          </a:xfrm>
          <a:prstGeom prst="straightConnector1">
            <a:avLst/>
          </a:prstGeom>
          <a:ln w="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6705600" y="3048000"/>
            <a:ext cx="1600200" cy="1600200"/>
          </a:xfrm>
          <a:prstGeom prst="straightConnector1">
            <a:avLst/>
          </a:prstGeom>
          <a:ln w="88900" cmpd="sng">
            <a:solidFill>
              <a:schemeClr val="bg1">
                <a:alpha val="68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Understanding Takes </a:t>
            </a:r>
            <a:r>
              <a:rPr lang="en-US" sz="3600" b="1" dirty="0" smtClean="0">
                <a:solidFill>
                  <a:srgbClr val="FF0000"/>
                </a:solidFill>
              </a:rPr>
              <a:t>Effort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  <a:r>
              <a:rPr lang="en-US" sz="4000" dirty="0" smtClean="0"/>
              <a:t> </a:t>
            </a:r>
            <a:endParaRPr lang="en-US" sz="3200" dirty="0"/>
          </a:p>
        </p:txBody>
      </p:sp>
      <p:pic>
        <p:nvPicPr>
          <p:cNvPr id="7" name="Picture Placeholder 6" descr="P627003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6067" b="16067"/>
          <a:stretch>
            <a:fillRect/>
          </a:stretch>
        </p:blipFill>
        <p:spPr>
          <a:xfrm>
            <a:off x="152400" y="0"/>
            <a:ext cx="8917781" cy="4648200"/>
          </a:xfrm>
        </p:spPr>
      </p:pic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100" dirty="0" smtClean="0"/>
          </a:p>
          <a:p>
            <a:pPr algn="r"/>
            <a:r>
              <a:rPr lang="en-US" sz="2100" b="1" dirty="0" smtClean="0">
                <a:latin typeface="Arial Black" pitchFamily="34" charset="0"/>
              </a:rPr>
              <a:t>but it’s worth it! </a:t>
            </a:r>
            <a:endParaRPr lang="en-US" sz="21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Is Empathy Real?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Can Empathy Be Tested?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Content Placeholder 3" descr="Holden_and_Leo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600200"/>
            <a:ext cx="8077199" cy="5029200"/>
          </a:xfrm>
        </p:spPr>
      </p:pic>
    </p:spTree>
  </p:cSld>
  <p:clrMapOvr>
    <a:masterClrMapping/>
  </p:clrMapOvr>
  <p:transition spd="slow"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Beware of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Fetishizing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 Empathy,</a:t>
            </a:r>
            <a:b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</a:b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“Understanding”  = What We Want!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/>
            </a:r>
            <a:b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Not Mind-reading</a:t>
            </a:r>
            <a:endParaRPr lang="en-US" dirty="0"/>
          </a:p>
        </p:txBody>
      </p:sp>
      <p:pic>
        <p:nvPicPr>
          <p:cNvPr id="8" name="Content Placeholder 7" descr="Empathy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81844" y="2845594"/>
            <a:ext cx="3390900" cy="260985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Nor Guess Work </a:t>
            </a:r>
            <a:endParaRPr lang="en-US" dirty="0"/>
          </a:p>
        </p:txBody>
      </p:sp>
      <p:pic>
        <p:nvPicPr>
          <p:cNvPr id="9" name="Content Placeholder 8" descr="empathy_cartoon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24400" y="2667000"/>
            <a:ext cx="3810000" cy="3267075"/>
          </a:xfrm>
        </p:spPr>
      </p:pic>
    </p:spTree>
  </p:cSld>
  <p:clrMapOvr>
    <a:masterClrMapping/>
  </p:clrMapOvr>
  <p:transition spd="slow">
    <p:pull dir="d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n-US" dirty="0" smtClean="0"/>
              <a:t>Only When We Check out Empathy  </a:t>
            </a:r>
            <a:br>
              <a:rPr lang="en-US" dirty="0" smtClean="0"/>
            </a:br>
            <a:r>
              <a:rPr lang="en-US" dirty="0" smtClean="0"/>
              <a:t>Do We Have Understanding</a:t>
            </a:r>
            <a:endParaRPr lang="en-US" dirty="0"/>
          </a:p>
        </p:txBody>
      </p:sp>
      <p:pic>
        <p:nvPicPr>
          <p:cNvPr id="4" name="Content Placeholder 3" descr="P80203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981200"/>
            <a:ext cx="6034617" cy="4525963"/>
          </a:xfrm>
        </p:spPr>
      </p:pic>
    </p:spTree>
  </p:cSld>
  <p:clrMapOvr>
    <a:masterClrMapping/>
  </p:clrMapOvr>
  <p:transition spd="slow"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Check Out Empathy &amp; Gain Understanding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1"/>
          </a:xfrm>
          <a:solidFill>
            <a:schemeClr val="accent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your subjects to confirm AND falsify  empathetic intuitions into them: “Ask  them.”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sometimes know more than they do! Show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subjects should at least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recognize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themselves in what you say about them, even if they disagree with your intuitions.  It is OK to disagree and even to argue (but nicely)!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Discover what gives their acts meaning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This  is their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 reality. This is the ‘game’ – at least one -- they are playing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your empathy fit  with the world of meaning of your subjects?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 so, you “understand” them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their terms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Remember: you still  may propose a ‘game’  that better fits what they are doing. ‘Doctor’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know best, but both doctor and patient  need to argue the case.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808038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Yes, Now You Understand </a:t>
            </a:r>
            <a:r>
              <a:rPr lang="en-US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ballet.ivan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86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 smtClean="0">
                <a:latin typeface="Arial Narrow" pitchFamily="34" charset="0"/>
              </a:rPr>
              <a:t>But, do you understand their </a:t>
            </a:r>
            <a:r>
              <a:rPr lang="en-US" sz="3100" u="sng" dirty="0" smtClean="0">
                <a:latin typeface="Arial Narrow" pitchFamily="34" charset="0"/>
              </a:rPr>
              <a:t>religion</a:t>
            </a:r>
            <a:r>
              <a:rPr lang="en-US" sz="3100" dirty="0" smtClean="0">
                <a:latin typeface="Arial Narrow" pitchFamily="34" charset="0"/>
              </a:rPr>
              <a:t>, </a:t>
            </a:r>
            <a:r>
              <a:rPr lang="en-US" sz="4400" dirty="0" smtClean="0">
                <a:latin typeface="Arial Narrow" pitchFamily="34" charset="0"/>
              </a:rPr>
              <a:t>as a whole</a:t>
            </a:r>
            <a:r>
              <a:rPr lang="en-US" sz="4000" dirty="0" smtClean="0">
                <a:latin typeface="Arial Narrow" pitchFamily="34" charset="0"/>
              </a:rPr>
              <a:t>?</a:t>
            </a:r>
            <a:endParaRPr lang="en-US" sz="4000" dirty="0">
              <a:latin typeface="Arial Narrow" pitchFamily="34" charset="0"/>
            </a:endParaRPr>
          </a:p>
        </p:txBody>
      </p:sp>
      <p:pic>
        <p:nvPicPr>
          <p:cNvPr id="6" name="Picture Placeholder 5" descr="sinkholes-3-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304800"/>
            <a:ext cx="7162800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96000"/>
            <a:ext cx="5486400" cy="609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pPr algn="ctr"/>
            <a:r>
              <a:rPr lang="en-US" sz="9000" dirty="0" smtClean="0">
                <a:solidFill>
                  <a:schemeClr val="bg1"/>
                </a:solidFill>
                <a:latin typeface="Comic Sans MS" pitchFamily="66" charset="0"/>
              </a:rPr>
              <a:t>Not </a:t>
            </a:r>
            <a:r>
              <a:rPr lang="en-US" sz="9000" u="sng" dirty="0" smtClean="0">
                <a:solidFill>
                  <a:schemeClr val="bg1"/>
                </a:solidFill>
                <a:latin typeface="Comic Sans MS" pitchFamily="66" charset="0"/>
              </a:rPr>
              <a:t>That</a:t>
            </a:r>
            <a:r>
              <a:rPr lang="en-US" sz="9000" dirty="0" smtClean="0">
                <a:solidFill>
                  <a:schemeClr val="bg1"/>
                </a:solidFill>
                <a:latin typeface="Comic Sans MS" pitchFamily="66" charset="0"/>
              </a:rPr>
              <a:t> Kind of Whole!</a:t>
            </a:r>
            <a:endParaRPr lang="en-US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Buddhist Impressions</a:t>
            </a:r>
            <a:br>
              <a:rPr lang="en-US" dirty="0" smtClean="0"/>
            </a:br>
            <a:r>
              <a:rPr lang="en-US" sz="2700" dirty="0" smtClean="0"/>
              <a:t>(but no coherence)</a:t>
            </a:r>
            <a:endParaRPr lang="en-US" sz="2700" dirty="0"/>
          </a:p>
        </p:txBody>
      </p:sp>
      <p:pic>
        <p:nvPicPr>
          <p:cNvPr id="4" name="Content Placeholder 3" descr="dimens.buddh.nolinks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3273" y="1600200"/>
            <a:ext cx="5657454" cy="4525963"/>
          </a:xfrm>
          <a:solidFill>
            <a:schemeClr val="accent1">
              <a:lumMod val="75000"/>
            </a:schemeClr>
          </a:solidFill>
        </p:spPr>
      </p:pic>
    </p:spTree>
  </p:cSld>
  <p:clrMapOvr>
    <a:masterClrMapping/>
  </p:clrMapOvr>
  <p:transition spd="slow">
    <p:dissolve/>
    <p:sndAc>
      <p:stSnd>
        <p:snd r:embed="rId3" name="Windows XP Battery Critica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6523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smtClean="0">
                <a:solidFill>
                  <a:schemeClr val="bg1"/>
                </a:solidFill>
                <a:latin typeface="Staccato222 BT" pitchFamily="66" charset="0"/>
              </a:rPr>
              <a:t>Does Buddhism Fit Together?</a:t>
            </a:r>
            <a:br>
              <a:rPr lang="en-US" sz="5400" dirty="0" smtClean="0">
                <a:solidFill>
                  <a:schemeClr val="bg1"/>
                </a:solidFill>
                <a:latin typeface="Staccato222 BT" pitchFamily="66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taccato222 BT" pitchFamily="66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Staccato222 BT" pitchFamily="66" charset="0"/>
              </a:rPr>
              <a:t>Does It Make Sense as a </a:t>
            </a:r>
            <a:r>
              <a:rPr lang="en-US" sz="2400" u="sng" dirty="0" smtClean="0">
                <a:solidFill>
                  <a:schemeClr val="bg1"/>
                </a:solidFill>
                <a:latin typeface="Staccato222 BT" pitchFamily="66" charset="0"/>
              </a:rPr>
              <a:t>Whole</a:t>
            </a:r>
            <a:r>
              <a:rPr lang="en-US" sz="2400" dirty="0" smtClean="0">
                <a:solidFill>
                  <a:schemeClr val="bg1"/>
                </a:solidFill>
                <a:latin typeface="Staccato222 BT" pitchFamily="66" charset="0"/>
              </a:rPr>
              <a:t>?)</a:t>
            </a:r>
            <a:endParaRPr lang="en-US" sz="2400" dirty="0">
              <a:solidFill>
                <a:schemeClr val="bg1"/>
              </a:solidFill>
              <a:latin typeface="Staccato222 BT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382000" cy="40386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myths: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Jataka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stories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“materiality”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stupas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ethical code: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silas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, non-injury, e.g.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rituals: meditation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beliefs: 4 Noble Truths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experiences: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Nibbana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Its social forms: </a:t>
            </a: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</a:rPr>
              <a:t>sangha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 flipH="1">
            <a:off x="838200" y="1828800"/>
            <a:ext cx="7315200" cy="7620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dirty="0" smtClean="0">
                <a:solidFill>
                  <a:srgbClr val="FFC000"/>
                </a:solidFill>
              </a:rPr>
              <a:t>What are some Buddhist </a:t>
            </a:r>
            <a:r>
              <a:rPr lang="en-US" sz="3400" dirty="0" smtClean="0">
                <a:solidFill>
                  <a:srgbClr val="FFC000"/>
                </a:solidFill>
              </a:rPr>
              <a:t>basic </a:t>
            </a:r>
            <a:r>
              <a:rPr lang="en-US" sz="3400" dirty="0" smtClean="0">
                <a:solidFill>
                  <a:srgbClr val="FFC000"/>
                </a:solidFill>
              </a:rPr>
              <a:t>elements? 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(Smart’s “Dimensions”)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375</Words>
  <Application>Microsoft Office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Understanding Understanding  ( &amp; some Buddhism)</vt:lpstr>
      <vt:lpstr>Is Empathy Real? Can Empathy Be Tested?</vt:lpstr>
      <vt:lpstr> Beware of Fetishizing Empathy, “Understanding”  = What We Want! </vt:lpstr>
      <vt:lpstr>Only When We Check out Empathy   Do We Have Understanding</vt:lpstr>
      <vt:lpstr>Check Out Empathy &amp; Gain Understanding</vt:lpstr>
      <vt:lpstr>Yes, Now You Understand Them !</vt:lpstr>
      <vt:lpstr>  But, do you understand their religion, as a whole?</vt:lpstr>
      <vt:lpstr>Buddhist Impressions (but no coherence)</vt:lpstr>
      <vt:lpstr>  Does Buddhism Fit Together? (Does It Make Sense as a Whole?)</vt:lpstr>
      <vt:lpstr> How Buddhism Fits Together “Organically” (a few examples)</vt:lpstr>
      <vt:lpstr>Understanding Buddhism Is Then….</vt:lpstr>
      <vt:lpstr>Understanding Takes Effort,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Empathy, a Many Splendored Thing</dc:title>
  <dc:creator>User</dc:creator>
  <cp:lastModifiedBy>Ivan Strenski</cp:lastModifiedBy>
  <cp:revision>47</cp:revision>
  <dcterms:created xsi:type="dcterms:W3CDTF">2006-08-16T00:00:00Z</dcterms:created>
  <dcterms:modified xsi:type="dcterms:W3CDTF">2011-05-03T21:22:44Z</dcterms:modified>
</cp:coreProperties>
</file>